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3" r:id="rId4"/>
    <p:sldId id="29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5" r:id="rId4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540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583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56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298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9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528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8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856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63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900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169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980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427F-369A-4EE5-9358-DA90BE17189C}" type="datetimeFigureOut">
              <a:rPr lang="tr-TR" smtClean="0"/>
              <a:t>4.05.2018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84DC7-D35D-4EBA-B4C8-6DE188FDCCC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216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358900" y="1308100"/>
            <a:ext cx="9144000" cy="3954463"/>
          </a:xfrm>
        </p:spPr>
        <p:txBody>
          <a:bodyPr>
            <a:normAutofit/>
          </a:bodyPr>
          <a:lstStyle/>
          <a:p>
            <a:r>
              <a:rPr lang="tr-TR" sz="73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Windows Server 2012 DHCP Kurulum ve Yapılandırma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307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2600" y="5164137"/>
            <a:ext cx="11239499" cy="1325563"/>
          </a:xfrm>
        </p:spPr>
        <p:txBody>
          <a:bodyPr>
            <a:noAutofit/>
          </a:bodyPr>
          <a:lstStyle/>
          <a:p>
            <a:r>
              <a:rPr lang="tr-TR" sz="2800" dirty="0"/>
              <a:t>Bu adımda bize IP adresimizin statik(sabit) olması gerektiğinden bahsediyor aynı zamanda </a:t>
            </a:r>
            <a:r>
              <a:rPr lang="tr-TR" sz="2800" dirty="0" err="1"/>
              <a:t>scope</a:t>
            </a:r>
            <a:r>
              <a:rPr lang="tr-TR" sz="2800" dirty="0"/>
              <a:t> (kapsam) yapısı için plan yapmamızı öneriyor Dilerseniz daha sonrada </a:t>
            </a:r>
            <a:r>
              <a:rPr lang="tr-TR" sz="2800" dirty="0" err="1"/>
              <a:t>scope</a:t>
            </a:r>
            <a:r>
              <a:rPr lang="tr-TR" sz="2800" dirty="0"/>
              <a:t>(kapsam) yapısı oluşturabilirsiniz.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295" y="109538"/>
            <a:ext cx="7827408" cy="4894262"/>
          </a:xfrm>
        </p:spPr>
      </p:pic>
    </p:spTree>
    <p:extLst>
      <p:ext uri="{BB962C8B-B14F-4D97-AF65-F5344CB8AC3E}">
        <p14:creationId xmlns:p14="http://schemas.microsoft.com/office/powerpoint/2010/main" val="255933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288925"/>
            <a:ext cx="8293100" cy="5540375"/>
          </a:xfrm>
        </p:spPr>
      </p:pic>
      <p:sp>
        <p:nvSpPr>
          <p:cNvPr id="6" name="Metin kutusu 5"/>
          <p:cNvSpPr txBox="1"/>
          <p:nvPr/>
        </p:nvSpPr>
        <p:spPr>
          <a:xfrm>
            <a:off x="3382534" y="6045200"/>
            <a:ext cx="4855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/>
              <a:t>Kurulum başladı bitmesini bekliyoruz.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39009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27100" y="5532437"/>
            <a:ext cx="10515600" cy="1325563"/>
          </a:xfrm>
        </p:spPr>
        <p:txBody>
          <a:bodyPr>
            <a:noAutofit/>
          </a:bodyPr>
          <a:lstStyle/>
          <a:p>
            <a:pPr fontAlgn="base"/>
            <a:r>
              <a:rPr lang="tr-TR" sz="3200" dirty="0"/>
              <a:t>Kurulum Bitti Bizden artık tamamlanmış olan kurulumun Yapılandırmamız gerektiğini göstermekte</a:t>
            </a:r>
            <a:br>
              <a:rPr lang="tr-TR" sz="3200" dirty="0"/>
            </a:br>
            <a:r>
              <a:rPr lang="tr-TR" sz="3200" b="1" dirty="0"/>
              <a:t>Complete DHCP </a:t>
            </a:r>
            <a:r>
              <a:rPr lang="tr-TR" sz="3200" b="1" dirty="0" err="1"/>
              <a:t>configuration</a:t>
            </a:r>
            <a:r>
              <a:rPr lang="tr-TR" sz="3200" b="1" dirty="0"/>
              <a:t> </a:t>
            </a:r>
            <a:r>
              <a:rPr lang="tr-TR" sz="3200" dirty="0"/>
              <a:t>seçerek devam </a:t>
            </a:r>
            <a:r>
              <a:rPr lang="tr-TR" sz="3200" dirty="0" smtClean="0"/>
              <a:t>ediyoruz.</a:t>
            </a:r>
            <a:endParaRPr lang="tr-TR" sz="32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54" y="98424"/>
            <a:ext cx="7269692" cy="5095875"/>
          </a:xfrm>
        </p:spPr>
      </p:pic>
    </p:spTree>
    <p:extLst>
      <p:ext uri="{BB962C8B-B14F-4D97-AF65-F5344CB8AC3E}">
        <p14:creationId xmlns:p14="http://schemas.microsoft.com/office/powerpoint/2010/main" val="389402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3181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Bu adımda bize DHCP Administrator ve DHCP </a:t>
            </a:r>
            <a:r>
              <a:rPr lang="tr-TR" sz="3600" dirty="0" err="1"/>
              <a:t>Users</a:t>
            </a:r>
            <a:r>
              <a:rPr lang="tr-TR" sz="3600" dirty="0"/>
              <a:t> güvenlik gruplarının oluşturulacağını söylemekte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587" y="149225"/>
            <a:ext cx="7502823" cy="4879976"/>
          </a:xfrm>
        </p:spPr>
      </p:pic>
    </p:spTree>
    <p:extLst>
      <p:ext uri="{BB962C8B-B14F-4D97-AF65-F5344CB8AC3E}">
        <p14:creationId xmlns:p14="http://schemas.microsoft.com/office/powerpoint/2010/main" val="211442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60400" y="54197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Yapımız Zaten Domainde olduğu için biz bu adımda Administrator Hesabımızı kullanarak devam ediyoruz.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207" y="136524"/>
            <a:ext cx="7469986" cy="4854575"/>
          </a:xfrm>
        </p:spPr>
      </p:pic>
    </p:spTree>
    <p:extLst>
      <p:ext uri="{BB962C8B-B14F-4D97-AF65-F5344CB8AC3E}">
        <p14:creationId xmlns:p14="http://schemas.microsoft.com/office/powerpoint/2010/main" val="45503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2419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Kayıt işlemlerimiz bitti </a:t>
            </a:r>
            <a:r>
              <a:rPr lang="tr-TR" sz="3600" b="1" dirty="0"/>
              <a:t>Close</a:t>
            </a:r>
            <a:r>
              <a:rPr lang="tr-TR" sz="3600" dirty="0"/>
              <a:t> Diyerek DHCP Rolümüzü ayarlamaya devam edelim.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892" y="133350"/>
            <a:ext cx="7128213" cy="5108575"/>
          </a:xfrm>
        </p:spPr>
      </p:pic>
    </p:spTree>
    <p:extLst>
      <p:ext uri="{BB962C8B-B14F-4D97-AF65-F5344CB8AC3E}">
        <p14:creationId xmlns:p14="http://schemas.microsoft.com/office/powerpoint/2010/main" val="246829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3562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Açılan DHCP Rolünde bizi karşılayan ekran bu şekilde.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74" y="174625"/>
            <a:ext cx="6769049" cy="5181600"/>
          </a:xfrm>
        </p:spPr>
      </p:pic>
    </p:spTree>
    <p:extLst>
      <p:ext uri="{BB962C8B-B14F-4D97-AF65-F5344CB8AC3E}">
        <p14:creationId xmlns:p14="http://schemas.microsoft.com/office/powerpoint/2010/main" val="218547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343525"/>
            <a:ext cx="10515600" cy="1325563"/>
          </a:xfrm>
        </p:spPr>
        <p:txBody>
          <a:bodyPr>
            <a:normAutofit/>
          </a:bodyPr>
          <a:lstStyle/>
          <a:p>
            <a:r>
              <a:rPr lang="tr-TR" sz="2800" b="1" dirty="0"/>
              <a:t>IPv4 </a:t>
            </a:r>
            <a:r>
              <a:rPr lang="tr-TR" sz="2800" dirty="0"/>
              <a:t>üzerinde yapılandırmaya devam ediyoruz </a:t>
            </a:r>
            <a:r>
              <a:rPr lang="tr-TR" sz="2800" b="1" dirty="0"/>
              <a:t>New </a:t>
            </a:r>
            <a:r>
              <a:rPr lang="tr-TR" sz="2800" b="1" dirty="0" err="1"/>
              <a:t>Scope</a:t>
            </a:r>
            <a:r>
              <a:rPr lang="tr-TR" sz="2800" dirty="0"/>
              <a:t> Seçerek yeni bir katman </a:t>
            </a:r>
            <a:r>
              <a:rPr lang="tr-TR" sz="2800" dirty="0" err="1"/>
              <a:t>oluşturucağız</a:t>
            </a:r>
            <a:r>
              <a:rPr lang="tr-TR" sz="2800" dirty="0"/>
              <a:t>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02" y="111124"/>
            <a:ext cx="6614795" cy="4918075"/>
          </a:xfrm>
        </p:spPr>
      </p:pic>
    </p:spTree>
    <p:extLst>
      <p:ext uri="{BB962C8B-B14F-4D97-AF65-F5344CB8AC3E}">
        <p14:creationId xmlns:p14="http://schemas.microsoft.com/office/powerpoint/2010/main" val="153114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052" y="318550"/>
            <a:ext cx="7306948" cy="5967111"/>
          </a:xfrm>
        </p:spPr>
      </p:pic>
    </p:spTree>
    <p:extLst>
      <p:ext uri="{BB962C8B-B14F-4D97-AF65-F5344CB8AC3E}">
        <p14:creationId xmlns:p14="http://schemas.microsoft.com/office/powerpoint/2010/main" val="266921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32437"/>
            <a:ext cx="10515600" cy="1325563"/>
          </a:xfrm>
        </p:spPr>
        <p:txBody>
          <a:bodyPr>
            <a:noAutofit/>
          </a:bodyPr>
          <a:lstStyle/>
          <a:p>
            <a:r>
              <a:rPr lang="tr-TR" sz="3200" dirty="0" err="1"/>
              <a:t>Scope</a:t>
            </a:r>
            <a:r>
              <a:rPr lang="tr-TR" sz="3200" dirty="0"/>
              <a:t> yapımızda katman olarak ben vardiyaları baz aldım ama siz Departmanları bölümleri Şirket içi gruplarınızı baz </a:t>
            </a:r>
            <a:r>
              <a:rPr lang="tr-TR" sz="3200" dirty="0" smtClean="0"/>
              <a:t>alabilirsiniz.</a:t>
            </a:r>
            <a:endParaRPr lang="tr-TR" sz="32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643" y="113765"/>
            <a:ext cx="6422711" cy="5271470"/>
          </a:xfrm>
        </p:spPr>
      </p:pic>
    </p:spTree>
    <p:extLst>
      <p:ext uri="{BB962C8B-B14F-4D97-AF65-F5344CB8AC3E}">
        <p14:creationId xmlns:p14="http://schemas.microsoft.com/office/powerpoint/2010/main" val="384306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DHCP (Dynamic Host Configuration Protocol</a:t>
            </a:r>
            <a:r>
              <a:rPr lang="tr-TR" b="1" dirty="0" smtClean="0"/>
              <a:t>)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«Dinamik </a:t>
            </a:r>
            <a:r>
              <a:rPr lang="tr-TR" b="1" dirty="0"/>
              <a:t>Ana Bilgisayar Yapılandırma </a:t>
            </a:r>
            <a:r>
              <a:rPr lang="tr-TR" b="1" dirty="0" smtClean="0"/>
              <a:t>Protokolü»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tr-TR" dirty="0"/>
              <a:t>Görev alanı Network TCP/IP ağındaki istemcilere IP dağıtmaktır. </a:t>
            </a:r>
            <a:r>
              <a:rPr lang="tr-TR" dirty="0" err="1"/>
              <a:t>DHCP’nin</a:t>
            </a:r>
            <a:r>
              <a:rPr lang="tr-TR" dirty="0"/>
              <a:t> temel özelliği sistemi kuran kişilerin tek tek tüm makineleri gezip aynı veya benzer parametreleri defalarca eliyle girmesini engellemek, böylece zaman kazanmak ve sistem yöneticisinin işini kolaylaştırmaktır. Peki  </a:t>
            </a:r>
            <a:r>
              <a:rPr lang="tr-TR" dirty="0" err="1"/>
              <a:t>Router’larda</a:t>
            </a:r>
            <a:r>
              <a:rPr lang="tr-TR" dirty="0"/>
              <a:t> bu özellik olmasına rağmen neden bu rolü kullanırız DHCP </a:t>
            </a:r>
            <a:r>
              <a:rPr lang="tr-TR" dirty="0" err="1"/>
              <a:t>server’ın</a:t>
            </a:r>
            <a:r>
              <a:rPr lang="tr-TR" dirty="0"/>
              <a:t> farkı IP adreslerinde istediğimiz aralıklarda rezervasyon yapma,  istediğimiz aralıklarda dağıtma, dağıtılmasını engelleme ve </a:t>
            </a:r>
            <a:r>
              <a:rPr lang="tr-TR" dirty="0" err="1"/>
              <a:t>SERVER’daki</a:t>
            </a:r>
            <a:r>
              <a:rPr lang="tr-TR" dirty="0"/>
              <a:t> network kartına bağlı olarak farklı </a:t>
            </a:r>
            <a:r>
              <a:rPr lang="tr-TR" dirty="0" err="1"/>
              <a:t>blok’lara</a:t>
            </a:r>
            <a:r>
              <a:rPr lang="tr-TR" dirty="0"/>
              <a:t> ayrı ayrı IP atama işlemleri yapabilme özelliği sağladığı için biz bu rolü kullanırız.</a:t>
            </a:r>
          </a:p>
          <a:p>
            <a:pPr fontAlgn="base"/>
            <a:r>
              <a:rPr lang="tr-TR" dirty="0" smtClean="0"/>
              <a:t>DHCP </a:t>
            </a:r>
            <a:r>
              <a:rPr lang="tr-TR" dirty="0"/>
              <a:t>rolünü kurmak içinse </a:t>
            </a:r>
            <a:r>
              <a:rPr lang="tr-TR" dirty="0" smtClean="0"/>
              <a:t>diğer sayfadaki </a:t>
            </a:r>
            <a:r>
              <a:rPr lang="tr-TR" dirty="0"/>
              <a:t>adımları takip etmemiz gerekir.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06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32437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Belirli bir ip adresi aralığında ip dağıtımı </a:t>
            </a:r>
            <a:r>
              <a:rPr lang="tr-TR" sz="3600" dirty="0" err="1" smtClean="0"/>
              <a:t>gerçekleştiricez</a:t>
            </a:r>
            <a:r>
              <a:rPr lang="tr-TR" sz="3600" dirty="0" smtClean="0"/>
              <a:t>.</a:t>
            </a:r>
            <a:endParaRPr lang="tr-TR" sz="36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512" y="32300"/>
            <a:ext cx="6744973" cy="5500137"/>
          </a:xfrm>
        </p:spPr>
      </p:pic>
    </p:spTree>
    <p:extLst>
      <p:ext uri="{BB962C8B-B14F-4D97-AF65-F5344CB8AC3E}">
        <p14:creationId xmlns:p14="http://schemas.microsoft.com/office/powerpoint/2010/main" val="383968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532437"/>
            <a:ext cx="10515600" cy="1325563"/>
          </a:xfrm>
        </p:spPr>
        <p:txBody>
          <a:bodyPr>
            <a:noAutofit/>
          </a:bodyPr>
          <a:lstStyle/>
          <a:p>
            <a:r>
              <a:rPr lang="tr-TR" sz="2800" dirty="0"/>
              <a:t>Bu adımda ise verdiğim ip aralığı içinde belli bir aralığın kullanılmasını istemediğim için bu aralığı burada belirttim. DHCP serverımız burada belirttiğimiz aralığı dağıtmayacaktır.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38" y="64542"/>
            <a:ext cx="6624324" cy="5467895"/>
          </a:xfrm>
        </p:spPr>
      </p:pic>
    </p:spTree>
    <p:extLst>
      <p:ext uri="{BB962C8B-B14F-4D97-AF65-F5344CB8AC3E}">
        <p14:creationId xmlns:p14="http://schemas.microsoft.com/office/powerpoint/2010/main" val="415061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390893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/>
              <a:t>Dağıtılan ip için bir kiralama süresi belirtebiliriz. Dilersek bu süreyi limitsiz olarak ta tanımlayabiliriz.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269" y="107412"/>
            <a:ext cx="6327462" cy="5184669"/>
          </a:xfrm>
        </p:spPr>
      </p:pic>
    </p:spTree>
    <p:extLst>
      <p:ext uri="{BB962C8B-B14F-4D97-AF65-F5344CB8AC3E}">
        <p14:creationId xmlns:p14="http://schemas.microsoft.com/office/powerpoint/2010/main" val="133652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381369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/>
              <a:t>DHCP </a:t>
            </a:r>
            <a:r>
              <a:rPr lang="tr-TR" sz="3200" dirty="0" err="1"/>
              <a:t>scope</a:t>
            </a:r>
            <a:r>
              <a:rPr lang="tr-TR" sz="3200" dirty="0"/>
              <a:t> yapısını buradan daha ayrıntılı olarak yapılandırmak istiyorsan </a:t>
            </a:r>
            <a:r>
              <a:rPr lang="tr-TR" sz="3200" b="1" dirty="0"/>
              <a:t>YES </a:t>
            </a:r>
            <a:r>
              <a:rPr lang="tr-TR" sz="3200" dirty="0"/>
              <a:t>seçeneğini seçiyoruz.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712" y="66137"/>
            <a:ext cx="6084573" cy="4915784"/>
          </a:xfrm>
        </p:spPr>
      </p:pic>
    </p:spTree>
    <p:extLst>
      <p:ext uri="{BB962C8B-B14F-4D97-AF65-F5344CB8AC3E}">
        <p14:creationId xmlns:p14="http://schemas.microsoft.com/office/powerpoint/2010/main" val="279795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32437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Mevcut yapımızın Gateway </a:t>
            </a:r>
            <a:r>
              <a:rPr lang="tr-TR" sz="3600" dirty="0" err="1"/>
              <a:t>Router</a:t>
            </a:r>
            <a:r>
              <a:rPr lang="tr-TR" sz="3600" dirty="0"/>
              <a:t> adresini (modem adresimizi) yazabiliriz.</a:t>
            </a: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36" y="96299"/>
            <a:ext cx="6497325" cy="5276764"/>
          </a:xfrm>
        </p:spPr>
      </p:pic>
    </p:spTree>
    <p:extLst>
      <p:ext uri="{BB962C8B-B14F-4D97-AF65-F5344CB8AC3E}">
        <p14:creationId xmlns:p14="http://schemas.microsoft.com/office/powerpoint/2010/main" val="15134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32437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 err="1"/>
              <a:t>Parent</a:t>
            </a:r>
            <a:r>
              <a:rPr lang="tr-TR" sz="3200" dirty="0"/>
              <a:t> Domainim  Kurulu olduğu için otomatik olarak yapılandırmamda karşıma geldi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05" y="142336"/>
            <a:ext cx="6311587" cy="5128165"/>
          </a:xfrm>
        </p:spPr>
      </p:pic>
    </p:spTree>
    <p:extLst>
      <p:ext uri="{BB962C8B-B14F-4D97-AF65-F5344CB8AC3E}">
        <p14:creationId xmlns:p14="http://schemas.microsoft.com/office/powerpoint/2010/main" val="235011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32437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WINS server ile ilgili herhangi bir işlem yapmıyorum ihtiyacımız yok.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05" y="115350"/>
            <a:ext cx="6235387" cy="5101681"/>
          </a:xfrm>
        </p:spPr>
      </p:pic>
    </p:spTree>
    <p:extLst>
      <p:ext uri="{BB962C8B-B14F-4D97-AF65-F5344CB8AC3E}">
        <p14:creationId xmlns:p14="http://schemas.microsoft.com/office/powerpoint/2010/main" val="414069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6229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/>
              <a:t>Yapılandırmamız sona erdi artık aktif edebilir yada daha sonra aktif edebiliriz ama ben aktif edeceğim.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6633"/>
            <a:ext cx="5462250" cy="4483167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450" y="266632"/>
            <a:ext cx="5462251" cy="448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0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216525"/>
            <a:ext cx="10515600" cy="1325563"/>
          </a:xfrm>
        </p:spPr>
        <p:txBody>
          <a:bodyPr>
            <a:noAutofit/>
          </a:bodyPr>
          <a:lstStyle/>
          <a:p>
            <a:r>
              <a:rPr lang="tr-TR" sz="2800" dirty="0"/>
              <a:t>Görüldüğü üzere </a:t>
            </a:r>
            <a:r>
              <a:rPr lang="tr-TR" sz="2800" dirty="0" err="1"/>
              <a:t>Adress</a:t>
            </a:r>
            <a:r>
              <a:rPr lang="tr-TR" sz="2800" dirty="0"/>
              <a:t> </a:t>
            </a:r>
            <a:r>
              <a:rPr lang="tr-TR" sz="2800" dirty="0" err="1"/>
              <a:t>Pool</a:t>
            </a:r>
            <a:r>
              <a:rPr lang="tr-TR" sz="2800" dirty="0"/>
              <a:t> Kısmında Tanımlamış olduğumuz IP aralığı ve verilmesini engellediğimiz aralık tanımlanmış durumda dilersek </a:t>
            </a:r>
            <a:r>
              <a:rPr lang="tr-TR" sz="2800" dirty="0" err="1"/>
              <a:t>Scope</a:t>
            </a:r>
            <a:r>
              <a:rPr lang="tr-TR" sz="2800" dirty="0"/>
              <a:t> üzerinde sağ tıklayarak </a:t>
            </a:r>
            <a:r>
              <a:rPr lang="tr-TR" sz="2800" dirty="0" err="1"/>
              <a:t>propertiesden</a:t>
            </a:r>
            <a:r>
              <a:rPr lang="tr-TR" sz="2800" dirty="0"/>
              <a:t> bu ayarları değiştirebiliriz.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84" y="111125"/>
            <a:ext cx="6858229" cy="4956175"/>
          </a:xfrm>
        </p:spPr>
      </p:pic>
    </p:spTree>
    <p:extLst>
      <p:ext uri="{BB962C8B-B14F-4D97-AF65-F5344CB8AC3E}">
        <p14:creationId xmlns:p14="http://schemas.microsoft.com/office/powerpoint/2010/main" val="267313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14181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Yine bu adımda Limit </a:t>
            </a:r>
            <a:r>
              <a:rPr lang="tr-TR" sz="3600" dirty="0" err="1"/>
              <a:t>işlemindede</a:t>
            </a:r>
            <a:r>
              <a:rPr lang="tr-TR" sz="3600" dirty="0"/>
              <a:t> </a:t>
            </a:r>
            <a:r>
              <a:rPr lang="tr-TR" sz="3600" dirty="0" err="1"/>
              <a:t>Unlimited</a:t>
            </a:r>
            <a:r>
              <a:rPr lang="tr-TR" sz="3600" dirty="0"/>
              <a:t>(Limitsiz) özelliğini kullanabiliriz.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944" y="102394"/>
            <a:ext cx="4496109" cy="5033450"/>
          </a:xfrm>
        </p:spPr>
      </p:pic>
    </p:spTree>
    <p:extLst>
      <p:ext uri="{BB962C8B-B14F-4D97-AF65-F5344CB8AC3E}">
        <p14:creationId xmlns:p14="http://schemas.microsoft.com/office/powerpoint/2010/main" val="140103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114" y="377824"/>
            <a:ext cx="9133386" cy="5727921"/>
          </a:xfrm>
        </p:spPr>
      </p:pic>
    </p:spTree>
    <p:extLst>
      <p:ext uri="{BB962C8B-B14F-4D97-AF65-F5344CB8AC3E}">
        <p14:creationId xmlns:p14="http://schemas.microsoft.com/office/powerpoint/2010/main" val="374262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532437"/>
            <a:ext cx="10515600" cy="1325563"/>
          </a:xfrm>
        </p:spPr>
        <p:txBody>
          <a:bodyPr>
            <a:noAutofit/>
          </a:bodyPr>
          <a:lstStyle/>
          <a:p>
            <a:r>
              <a:rPr lang="tr-TR" sz="2800" dirty="0" err="1"/>
              <a:t>Address</a:t>
            </a:r>
            <a:r>
              <a:rPr lang="tr-TR" sz="2800" dirty="0"/>
              <a:t> </a:t>
            </a:r>
            <a:r>
              <a:rPr lang="tr-TR" sz="2800" dirty="0" err="1"/>
              <a:t>Leases</a:t>
            </a:r>
            <a:r>
              <a:rPr lang="tr-TR" sz="2800" dirty="0"/>
              <a:t> (Kiralama) Aralıkta bulunan ip adreslerinden </a:t>
            </a:r>
            <a:r>
              <a:rPr lang="tr-TR" sz="2800" dirty="0" err="1"/>
              <a:t>birtanesine</a:t>
            </a:r>
            <a:r>
              <a:rPr lang="tr-TR" sz="2800" dirty="0"/>
              <a:t> sahip olan bilgisayarlarımızı bu alanda görebilir gerekli ayarları yapılandırabiliriz.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602" y="111125"/>
            <a:ext cx="6926793" cy="5195096"/>
          </a:xfrm>
        </p:spPr>
      </p:pic>
    </p:spTree>
    <p:extLst>
      <p:ext uri="{BB962C8B-B14F-4D97-AF65-F5344CB8AC3E}">
        <p14:creationId xmlns:p14="http://schemas.microsoft.com/office/powerpoint/2010/main" val="483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229225"/>
            <a:ext cx="10515600" cy="1325563"/>
          </a:xfrm>
        </p:spPr>
        <p:txBody>
          <a:bodyPr>
            <a:noAutofit/>
          </a:bodyPr>
          <a:lstStyle/>
          <a:p>
            <a:r>
              <a:rPr lang="tr-TR" sz="3200" b="1" dirty="0" err="1"/>
              <a:t>Add</a:t>
            </a:r>
            <a:r>
              <a:rPr lang="tr-TR" sz="3200" b="1" dirty="0"/>
              <a:t> </a:t>
            </a:r>
            <a:r>
              <a:rPr lang="tr-TR" sz="3200" b="1" dirty="0" err="1"/>
              <a:t>to</a:t>
            </a:r>
            <a:r>
              <a:rPr lang="tr-TR" sz="3200" b="1" dirty="0"/>
              <a:t> </a:t>
            </a:r>
            <a:r>
              <a:rPr lang="tr-TR" sz="3200" b="1" dirty="0" err="1"/>
              <a:t>filter</a:t>
            </a:r>
            <a:r>
              <a:rPr lang="tr-TR" sz="3200" dirty="0"/>
              <a:t> seçeneği ile mevcut bilgisayara </a:t>
            </a:r>
            <a:r>
              <a:rPr lang="tr-TR" sz="3200" b="1" dirty="0" err="1"/>
              <a:t>Deny</a:t>
            </a:r>
            <a:r>
              <a:rPr lang="tr-TR" sz="3200" dirty="0"/>
              <a:t> özelliği yani engelleme özelliği verebilir bir daha ip almamasını sağlayabiliriz.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902" y="0"/>
            <a:ext cx="6698193" cy="5023646"/>
          </a:xfrm>
        </p:spPr>
      </p:pic>
    </p:spTree>
    <p:extLst>
      <p:ext uri="{BB962C8B-B14F-4D97-AF65-F5344CB8AC3E}">
        <p14:creationId xmlns:p14="http://schemas.microsoft.com/office/powerpoint/2010/main" val="22459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419725"/>
            <a:ext cx="10515600" cy="1325563"/>
          </a:xfrm>
        </p:spPr>
        <p:txBody>
          <a:bodyPr>
            <a:noAutofit/>
          </a:bodyPr>
          <a:lstStyle/>
          <a:p>
            <a:r>
              <a:rPr lang="tr-TR" sz="2800" b="1" dirty="0" err="1"/>
              <a:t>Reservations</a:t>
            </a:r>
            <a:r>
              <a:rPr lang="tr-TR" sz="2800" b="1" dirty="0"/>
              <a:t>(</a:t>
            </a:r>
            <a:r>
              <a:rPr lang="tr-TR" sz="2800" dirty="0"/>
              <a:t>rezervasyon) </a:t>
            </a:r>
            <a:r>
              <a:rPr lang="tr-TR" sz="2800" dirty="0" err="1"/>
              <a:t>adındanda</a:t>
            </a:r>
            <a:r>
              <a:rPr lang="tr-TR" sz="2800" dirty="0"/>
              <a:t> anlaşılacağı üzere bu adımda Mevcut iplerimizi sistem tarafından rezerve edebilir Mac adresleri üzerlerinden bu </a:t>
            </a:r>
            <a:r>
              <a:rPr lang="tr-TR" sz="2800" dirty="0" err="1"/>
              <a:t>ipnin</a:t>
            </a:r>
            <a:r>
              <a:rPr lang="tr-TR" sz="2800" dirty="0"/>
              <a:t> farklı bir makinaya dağıtılmasını yada bir başka makinanın bu ip adresini almasını engelleyebiliriz.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929" y="89737"/>
            <a:ext cx="6588140" cy="5117264"/>
          </a:xfrm>
        </p:spPr>
      </p:pic>
    </p:spTree>
    <p:extLst>
      <p:ext uri="{BB962C8B-B14F-4D97-AF65-F5344CB8AC3E}">
        <p14:creationId xmlns:p14="http://schemas.microsoft.com/office/powerpoint/2010/main" val="286612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407025"/>
            <a:ext cx="10515600" cy="1325563"/>
          </a:xfrm>
        </p:spPr>
        <p:txBody>
          <a:bodyPr>
            <a:noAutofit/>
          </a:bodyPr>
          <a:lstStyle/>
          <a:p>
            <a:r>
              <a:rPr lang="tr-TR" sz="2800" dirty="0"/>
              <a:t>Ayrıntılı yapılandırma kısmında bazı ayarlarımızı otomatikleştirmiştik bunlar </a:t>
            </a:r>
            <a:r>
              <a:rPr lang="tr-TR" sz="2800" b="1" dirty="0"/>
              <a:t>DNS server, DNS Domain Name, </a:t>
            </a:r>
            <a:r>
              <a:rPr lang="tr-TR" sz="2800" b="1" dirty="0" err="1"/>
              <a:t>Router</a:t>
            </a:r>
            <a:r>
              <a:rPr lang="tr-TR" sz="2800" b="1" dirty="0"/>
              <a:t> </a:t>
            </a:r>
            <a:r>
              <a:rPr lang="tr-TR" sz="2800" dirty="0"/>
              <a:t>buradan bu yapıları değiştirebilir yenisini oluşturabiliriz burada </a:t>
            </a:r>
            <a:r>
              <a:rPr lang="tr-TR" sz="2800" dirty="0" smtClean="0"/>
              <a:t>60 dan </a:t>
            </a:r>
            <a:r>
              <a:rPr lang="tr-TR" sz="2800" dirty="0"/>
              <a:t>fazla ayarlamanın bulunduğu bir alandır.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950" y="88900"/>
            <a:ext cx="6576097" cy="5080000"/>
          </a:xfrm>
        </p:spPr>
      </p:pic>
    </p:spTree>
    <p:extLst>
      <p:ext uri="{BB962C8B-B14F-4D97-AF65-F5344CB8AC3E}">
        <p14:creationId xmlns:p14="http://schemas.microsoft.com/office/powerpoint/2010/main" val="232802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4800" y="2730501"/>
            <a:ext cx="7594599" cy="1325563"/>
          </a:xfrm>
        </p:spPr>
        <p:txBody>
          <a:bodyPr>
            <a:noAutofit/>
          </a:bodyPr>
          <a:lstStyle/>
          <a:p>
            <a:pPr fontAlgn="base"/>
            <a:r>
              <a:rPr lang="tr-TR" sz="2800" dirty="0"/>
              <a:t>Windows 8 </a:t>
            </a:r>
            <a:r>
              <a:rPr lang="tr-TR" sz="2800" dirty="0" err="1"/>
              <a:t>client</a:t>
            </a:r>
            <a:r>
              <a:rPr lang="tr-TR" sz="2800" dirty="0"/>
              <a:t> Bilgisayarımız </a:t>
            </a:r>
            <a:r>
              <a:rPr lang="tr-TR" sz="2800" dirty="0" err="1"/>
              <a:t>Domain’e</a:t>
            </a:r>
            <a:r>
              <a:rPr lang="tr-TR" sz="2800" dirty="0"/>
              <a:t> dahil olmamasına rağmen otomatik olarak ip aralığından bir adresi kendine aldı Bu işlem aşağıdaki şekilde gerçekleşir. Burada üstünlük DHCP serverındır. </a:t>
            </a:r>
            <a:r>
              <a:rPr lang="tr-TR" sz="2800" dirty="0" err="1"/>
              <a:t>Router</a:t>
            </a:r>
            <a:r>
              <a:rPr lang="tr-TR" sz="2800" dirty="0"/>
              <a:t> değil.</a:t>
            </a:r>
            <a:br>
              <a:rPr lang="tr-TR" sz="2800" dirty="0"/>
            </a:br>
            <a:r>
              <a:rPr lang="tr-TR" sz="2800" dirty="0"/>
              <a:t>1 . DHCP </a:t>
            </a:r>
            <a:r>
              <a:rPr lang="tr-TR" sz="2800" dirty="0" err="1"/>
              <a:t>Discover</a:t>
            </a:r>
            <a:r>
              <a:rPr lang="tr-TR" sz="2800" dirty="0"/>
              <a:t> ( Client </a:t>
            </a:r>
            <a:r>
              <a:rPr lang="tr-TR" sz="2800" dirty="0" err="1"/>
              <a:t>pc</a:t>
            </a:r>
            <a:r>
              <a:rPr lang="tr-TR" sz="2800" dirty="0"/>
              <a:t> Broadcast yaparak ip ister )</a:t>
            </a:r>
            <a:br>
              <a:rPr lang="tr-TR" sz="2800" dirty="0"/>
            </a:br>
            <a:r>
              <a:rPr lang="tr-TR" sz="2800" dirty="0"/>
              <a:t>2. DHCP </a:t>
            </a:r>
            <a:r>
              <a:rPr lang="tr-TR" sz="2800" dirty="0" err="1"/>
              <a:t>Offer</a:t>
            </a:r>
            <a:r>
              <a:rPr lang="tr-TR" sz="2800" dirty="0"/>
              <a:t> ( DHCP Server Broadcast yaparak ip teklif eder )</a:t>
            </a:r>
            <a:br>
              <a:rPr lang="tr-TR" sz="2800" dirty="0"/>
            </a:br>
            <a:r>
              <a:rPr lang="tr-TR" sz="2800" dirty="0"/>
              <a:t>3. DHCP </a:t>
            </a:r>
            <a:r>
              <a:rPr lang="tr-TR" sz="2800" dirty="0" err="1"/>
              <a:t>Request</a:t>
            </a:r>
            <a:r>
              <a:rPr lang="tr-TR" sz="2800" dirty="0"/>
              <a:t> ( Client </a:t>
            </a:r>
            <a:r>
              <a:rPr lang="tr-TR" sz="2800" dirty="0" err="1"/>
              <a:t>pc</a:t>
            </a:r>
            <a:r>
              <a:rPr lang="tr-TR" sz="2800" dirty="0"/>
              <a:t> Broadcast yaparak teklif edilen ip </a:t>
            </a:r>
            <a:r>
              <a:rPr lang="tr-TR" sz="2800" dirty="0" err="1"/>
              <a:t>yi</a:t>
            </a:r>
            <a:r>
              <a:rPr lang="tr-TR" sz="2800" dirty="0"/>
              <a:t> kabul ettiğini söyler )</a:t>
            </a:r>
            <a:br>
              <a:rPr lang="tr-TR" sz="2800" dirty="0"/>
            </a:br>
            <a:r>
              <a:rPr lang="tr-TR" sz="2800" dirty="0"/>
              <a:t>4. DHCP ACK ( DHCP Server Broadcast yaparak ip </a:t>
            </a:r>
            <a:r>
              <a:rPr lang="tr-TR" sz="2800" dirty="0" err="1"/>
              <a:t>yi</a:t>
            </a:r>
            <a:r>
              <a:rPr lang="tr-TR" sz="2800" dirty="0"/>
              <a:t> kullanması için izin verir ve network e bağırır )</a:t>
            </a:r>
            <a:br>
              <a:rPr lang="tr-TR" sz="2800" dirty="0"/>
            </a:b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12006" r="29869" b="15531"/>
          <a:stretch/>
        </p:blipFill>
        <p:spPr>
          <a:xfrm>
            <a:off x="8077199" y="673100"/>
            <a:ext cx="3911601" cy="467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3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Superscope</a:t>
            </a: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7073900" cy="4351338"/>
          </a:xfrm>
        </p:spPr>
        <p:txBody>
          <a:bodyPr>
            <a:normAutofit fontScale="92500"/>
          </a:bodyPr>
          <a:lstStyle/>
          <a:p>
            <a:r>
              <a:rPr lang="tr-TR" dirty="0" err="1"/>
              <a:t>Super</a:t>
            </a:r>
            <a:r>
              <a:rPr lang="tr-TR" dirty="0"/>
              <a:t> </a:t>
            </a:r>
            <a:r>
              <a:rPr lang="tr-TR" dirty="0" err="1"/>
              <a:t>Scope</a:t>
            </a:r>
            <a:r>
              <a:rPr lang="tr-TR" dirty="0"/>
              <a:t> Nedir </a:t>
            </a:r>
            <a:r>
              <a:rPr lang="tr-TR" dirty="0" smtClean="0"/>
              <a:t>?</a:t>
            </a:r>
          </a:p>
          <a:p>
            <a:r>
              <a:rPr lang="tr-TR" dirty="0" err="1"/>
              <a:t>Superscope</a:t>
            </a:r>
            <a:r>
              <a:rPr lang="tr-TR" dirty="0"/>
              <a:t> bir fiziksel network içerisinde birden fazla mantıksal </a:t>
            </a:r>
            <a:r>
              <a:rPr lang="tr-TR" dirty="0" err="1"/>
              <a:t>subnetleme</a:t>
            </a:r>
            <a:r>
              <a:rPr lang="tr-TR" dirty="0"/>
              <a:t> yapmamızı sağlar.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Yani 192.168.1.0/24 networküne 192.168.2.0/24 networkunu </a:t>
            </a:r>
            <a:r>
              <a:rPr lang="tr-TR" dirty="0" err="1"/>
              <a:t>ekleyebilirsiniz.Superscope'u</a:t>
            </a:r>
            <a:r>
              <a:rPr lang="tr-TR" dirty="0"/>
              <a:t> kullanmaktaki amaç </a:t>
            </a:r>
            <a:r>
              <a:rPr lang="tr-TR" dirty="0" err="1"/>
              <a:t>host</a:t>
            </a:r>
            <a:r>
              <a:rPr lang="tr-TR" dirty="0"/>
              <a:t> sayınız ip aralığınızdan fazla olmaya başladıysa yada ip aralığınıza yaklaşmaya başladıysa yapınızda bulunan networku genişletmeye yarar. </a:t>
            </a:r>
            <a:r>
              <a:rPr lang="tr-TR" dirty="0" err="1"/>
              <a:t>Tabiki</a:t>
            </a:r>
            <a:r>
              <a:rPr lang="tr-TR" dirty="0"/>
              <a:t> 2 farklı network oluşacağı içinde araya bir </a:t>
            </a:r>
            <a:r>
              <a:rPr lang="tr-TR" dirty="0" err="1"/>
              <a:t>routerın</a:t>
            </a:r>
            <a:r>
              <a:rPr lang="tr-TR" dirty="0"/>
              <a:t> girmesi gerekecektir.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38" y="365125"/>
            <a:ext cx="3246262" cy="541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4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5318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/>
              <a:t>Burada </a:t>
            </a:r>
            <a:r>
              <a:rPr lang="tr-TR" dirty="0" smtClean="0"/>
              <a:t>,oluşturacağımız </a:t>
            </a:r>
            <a:r>
              <a:rPr lang="tr-TR" dirty="0" err="1"/>
              <a:t>superscope'un</a:t>
            </a:r>
            <a:r>
              <a:rPr lang="tr-TR" dirty="0"/>
              <a:t> isminin ne </a:t>
            </a:r>
            <a:r>
              <a:rPr lang="tr-TR" dirty="0" smtClean="0"/>
              <a:t>olacağı </a:t>
            </a:r>
            <a:r>
              <a:rPr lang="tr-TR" dirty="0"/>
              <a:t>soruluyor</a:t>
            </a:r>
            <a:r>
              <a:rPr lang="tr-TR" dirty="0" smtClean="0"/>
              <a:t>. Biz 1. ve 2. vardiya yapıyoruz.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781" y="97865"/>
            <a:ext cx="6154435" cy="4733254"/>
          </a:xfrm>
        </p:spPr>
      </p:pic>
    </p:spTree>
    <p:extLst>
      <p:ext uri="{BB962C8B-B14F-4D97-AF65-F5344CB8AC3E}">
        <p14:creationId xmlns:p14="http://schemas.microsoft.com/office/powerpoint/2010/main" val="19256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27100" y="5265737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Burada </a:t>
            </a:r>
            <a:r>
              <a:rPr lang="tr-TR" sz="3600" dirty="0" err="1"/>
              <a:t>oluşturucağımız</a:t>
            </a:r>
            <a:r>
              <a:rPr lang="tr-TR" sz="3600" dirty="0"/>
              <a:t> </a:t>
            </a:r>
            <a:r>
              <a:rPr lang="tr-TR" sz="3600" dirty="0" err="1"/>
              <a:t>superscope'a</a:t>
            </a:r>
            <a:r>
              <a:rPr lang="tr-TR" sz="3600" dirty="0"/>
              <a:t> hangi </a:t>
            </a:r>
            <a:r>
              <a:rPr lang="tr-TR" sz="3600" dirty="0" err="1" smtClean="0"/>
              <a:t>scopeların</a:t>
            </a:r>
            <a:r>
              <a:rPr lang="tr-TR" sz="3600" dirty="0" smtClean="0"/>
              <a:t> ekleneceğini gösteriyor.</a:t>
            </a:r>
            <a:endParaRPr lang="tr-TR" sz="36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614" y="169303"/>
            <a:ext cx="5984572" cy="4623375"/>
          </a:xfrm>
        </p:spPr>
      </p:pic>
    </p:spTree>
    <p:extLst>
      <p:ext uri="{BB962C8B-B14F-4D97-AF65-F5344CB8AC3E}">
        <p14:creationId xmlns:p14="http://schemas.microsoft.com/office/powerpoint/2010/main" val="4961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16000" y="43259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4000" dirty="0" smtClean="0"/>
              <a:t>İki </a:t>
            </a:r>
            <a:r>
              <a:rPr lang="tr-TR" sz="4000" dirty="0" err="1" smtClean="0"/>
              <a:t>scope’u</a:t>
            </a:r>
            <a:r>
              <a:rPr lang="tr-TR" sz="4000" dirty="0" smtClean="0"/>
              <a:t> tek grup altına toplanmış olduk.</a:t>
            </a:r>
            <a:endParaRPr lang="tr-TR" sz="40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81" y="748656"/>
            <a:ext cx="8695238" cy="2390476"/>
          </a:xfrm>
        </p:spPr>
      </p:pic>
      <p:sp>
        <p:nvSpPr>
          <p:cNvPr id="5" name="Dikdörtgen 4"/>
          <p:cNvSpPr/>
          <p:nvPr/>
        </p:nvSpPr>
        <p:spPr>
          <a:xfrm>
            <a:off x="2311400" y="1282700"/>
            <a:ext cx="2273300" cy="482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14525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38103" cy="68580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765800" y="1277143"/>
            <a:ext cx="4254500" cy="132556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Multicast </a:t>
            </a:r>
            <a:r>
              <a:rPr lang="tr-TR" b="1" dirty="0" err="1" smtClean="0">
                <a:solidFill>
                  <a:srgbClr val="FF0000"/>
                </a:solidFill>
              </a:rPr>
              <a:t>Scope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27300" y="2359025"/>
            <a:ext cx="9791700" cy="4079875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Bu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scope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client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makinelere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IP adresi vermek için oluşturulur yani D sınıfı adresler içindir.</a:t>
            </a:r>
          </a:p>
          <a:p>
            <a:pPr fontAlgn="base"/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Multicast’lar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broadcast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gibi çok sayıda cihazlara yayın yapacaktır. Genellikle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ağ üzerinde yüksek boyutlu veri transferi, video konferans cihazları, web yayını, RIS  ve WDS gibi kurulum hizmetleri tarafından kullanılmaktadır.</a:t>
            </a:r>
          </a:p>
          <a:p>
            <a:pPr fontAlgn="base"/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 bir makine hedef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networkdeki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her bilgisayara tekrar tekrar ulaştığında değil de talep eden bilgisayardan ulaşan bir networkle iletişime girdiğinde ortaya çıkar. Bir video yada ses verisini birden fazla alıcıya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yayın yapmak, aynı sayıdaki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client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makinelere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unicast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yapmaktan daha verimlidir ve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dostu network donanımlarına gösterilen talebin artması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multicast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yapılandırmanın nasıl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otomatikleştirileceğiniyle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ilgili sorunlara yol açmıştır.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808378" y="366870"/>
            <a:ext cx="3614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( Video konferans ip aralığı 224-239 )</a:t>
            </a:r>
          </a:p>
        </p:txBody>
      </p:sp>
    </p:spTree>
    <p:extLst>
      <p:ext uri="{BB962C8B-B14F-4D97-AF65-F5344CB8AC3E}">
        <p14:creationId xmlns:p14="http://schemas.microsoft.com/office/powerpoint/2010/main" val="30667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63" y="238125"/>
            <a:ext cx="8796037" cy="6135436"/>
          </a:xfrm>
        </p:spPr>
      </p:pic>
    </p:spTree>
    <p:extLst>
      <p:ext uri="{BB962C8B-B14F-4D97-AF65-F5344CB8AC3E}">
        <p14:creationId xmlns:p14="http://schemas.microsoft.com/office/powerpoint/2010/main" val="122029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mtClean="0"/>
              <a:t>		GRUP ÜYELERİ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EDANUR </a:t>
            </a:r>
            <a:r>
              <a:rPr lang="tr-TR" dirty="0" smtClean="0"/>
              <a:t>ÇAĞLAYAN – 16630059</a:t>
            </a:r>
          </a:p>
          <a:p>
            <a:pPr marL="0" indent="0">
              <a:buNone/>
            </a:pPr>
            <a:r>
              <a:rPr lang="tr-TR" dirty="0" smtClean="0"/>
              <a:t>KARDELEN ŞEN – 16630096</a:t>
            </a:r>
          </a:p>
          <a:p>
            <a:pPr marL="0" indent="0">
              <a:buNone/>
            </a:pPr>
            <a:r>
              <a:rPr lang="tr-TR" dirty="0" smtClean="0"/>
              <a:t>FURKAN İNAN – 16630058</a:t>
            </a:r>
          </a:p>
          <a:p>
            <a:pPr marL="0" indent="0">
              <a:buNone/>
            </a:pPr>
            <a:r>
              <a:rPr lang="tr-TR" dirty="0" smtClean="0"/>
              <a:t>CAN BERK ÇETİN – 16630029</a:t>
            </a:r>
          </a:p>
          <a:p>
            <a:pPr marL="0" indent="0">
              <a:buNone/>
            </a:pPr>
            <a:r>
              <a:rPr lang="tr-TR" dirty="0" smtClean="0"/>
              <a:t>MUHAMMET SARI  - 16630041</a:t>
            </a:r>
          </a:p>
          <a:p>
            <a:pPr marL="0" indent="0">
              <a:buNone/>
            </a:pPr>
            <a:r>
              <a:rPr lang="tr-TR" dirty="0" smtClean="0"/>
              <a:t>ARİF ÖZEN - 16630055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9566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946400" y="428625"/>
            <a:ext cx="6502400" cy="930275"/>
          </a:xfrm>
        </p:spPr>
        <p:txBody>
          <a:bodyPr/>
          <a:lstStyle/>
          <a:p>
            <a:r>
              <a:rPr lang="tr-TR" b="1" dirty="0"/>
              <a:t>Server Manager / </a:t>
            </a:r>
            <a:r>
              <a:rPr lang="tr-TR" b="1" dirty="0" err="1"/>
              <a:t>Add</a:t>
            </a:r>
            <a:r>
              <a:rPr lang="tr-TR" b="1" dirty="0"/>
              <a:t> </a:t>
            </a:r>
            <a:r>
              <a:rPr lang="tr-TR" b="1" dirty="0" err="1"/>
              <a:t>Rolles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1358900"/>
            <a:ext cx="8470900" cy="4470400"/>
          </a:xfrm>
        </p:spPr>
      </p:pic>
      <p:sp>
        <p:nvSpPr>
          <p:cNvPr id="5" name="Metin kutusu 4"/>
          <p:cNvSpPr txBox="1"/>
          <p:nvPr/>
        </p:nvSpPr>
        <p:spPr>
          <a:xfrm>
            <a:off x="4419600" y="6083300"/>
            <a:ext cx="324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Next</a:t>
            </a:r>
            <a:r>
              <a:rPr lang="tr-TR" dirty="0"/>
              <a:t> diyerek bu adımı geçiyoruz.</a:t>
            </a:r>
          </a:p>
        </p:txBody>
      </p:sp>
    </p:spTree>
    <p:extLst>
      <p:ext uri="{BB962C8B-B14F-4D97-AF65-F5344CB8AC3E}">
        <p14:creationId xmlns:p14="http://schemas.microsoft.com/office/powerpoint/2010/main" val="371204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1276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200" dirty="0"/>
              <a:t>Başlangıç Prensiplerine uymamız gerektiğini </a:t>
            </a:r>
            <a:r>
              <a:rPr lang="tr-TR" sz="3200" dirty="0" smtClean="0"/>
              <a:t>hatırlatmadan </a:t>
            </a:r>
            <a:r>
              <a:rPr lang="tr-TR" sz="3200" dirty="0"/>
              <a:t>geçiyorum. </a:t>
            </a:r>
            <a:r>
              <a:rPr lang="tr-TR" sz="3200" b="1" dirty="0" err="1"/>
              <a:t>Next</a:t>
            </a:r>
            <a:r>
              <a:rPr lang="tr-TR" sz="3200" dirty="0"/>
              <a:t> diyerek bu adımı geçiyoruz.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372" y="111125"/>
            <a:ext cx="7607255" cy="4813300"/>
          </a:xfrm>
        </p:spPr>
      </p:pic>
    </p:spTree>
    <p:extLst>
      <p:ext uri="{BB962C8B-B14F-4D97-AF65-F5344CB8AC3E}">
        <p14:creationId xmlns:p14="http://schemas.microsoft.com/office/powerpoint/2010/main" val="161033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81100" y="5241925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dirty="0"/>
              <a:t>Kurulum yapacağımız sunucumuzu seçiyoruz. Biz burada tek sunucuya sahip olduğumuz için </a:t>
            </a:r>
            <a:r>
              <a:rPr lang="tr-TR" sz="3600" b="1" dirty="0" err="1"/>
              <a:t>next</a:t>
            </a:r>
            <a:r>
              <a:rPr lang="tr-TR" sz="3600" dirty="0" err="1"/>
              <a:t>diyoruz</a:t>
            </a:r>
            <a:r>
              <a:rPr lang="tr-TR" sz="3600" dirty="0"/>
              <a:t>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61" y="279400"/>
            <a:ext cx="8172478" cy="4749800"/>
          </a:xfrm>
        </p:spPr>
      </p:pic>
    </p:spTree>
    <p:extLst>
      <p:ext uri="{BB962C8B-B14F-4D97-AF65-F5344CB8AC3E}">
        <p14:creationId xmlns:p14="http://schemas.microsoft.com/office/powerpoint/2010/main" val="269977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127625"/>
            <a:ext cx="10515600" cy="1325563"/>
          </a:xfrm>
        </p:spPr>
        <p:txBody>
          <a:bodyPr>
            <a:normAutofit/>
          </a:bodyPr>
          <a:lstStyle/>
          <a:p>
            <a:r>
              <a:rPr lang="tr-TR" sz="4000" dirty="0"/>
              <a:t>Asıl Amacımız olan DHCP server Role Kurulumu yapmak için </a:t>
            </a:r>
            <a:r>
              <a:rPr lang="tr-TR" sz="4000" b="1" dirty="0"/>
              <a:t>DHCP Server</a:t>
            </a:r>
            <a:r>
              <a:rPr lang="tr-TR" sz="4000" dirty="0"/>
              <a:t> seçilir.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377" y="123824"/>
            <a:ext cx="7481245" cy="4803775"/>
          </a:xfrm>
        </p:spPr>
      </p:pic>
    </p:spTree>
    <p:extLst>
      <p:ext uri="{BB962C8B-B14F-4D97-AF65-F5344CB8AC3E}">
        <p14:creationId xmlns:p14="http://schemas.microsoft.com/office/powerpoint/2010/main" val="18564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3900" y="5181600"/>
            <a:ext cx="10515600" cy="1325563"/>
          </a:xfrm>
        </p:spPr>
        <p:txBody>
          <a:bodyPr>
            <a:noAutofit/>
          </a:bodyPr>
          <a:lstStyle/>
          <a:p>
            <a:r>
              <a:rPr lang="tr-TR" sz="3200" dirty="0"/>
              <a:t>Herhangi ek bir </a:t>
            </a:r>
            <a:r>
              <a:rPr lang="tr-TR" sz="3200" dirty="0" err="1"/>
              <a:t>features</a:t>
            </a:r>
            <a:r>
              <a:rPr lang="tr-TR" sz="3200" dirty="0"/>
              <a:t> olmadığı için biz bu adımı </a:t>
            </a:r>
            <a:r>
              <a:rPr lang="tr-TR" sz="3200" b="1" dirty="0" err="1"/>
              <a:t>next</a:t>
            </a:r>
            <a:r>
              <a:rPr lang="tr-TR" sz="3200" dirty="0"/>
              <a:t> iler geçiyoruz.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767" y="47625"/>
            <a:ext cx="7423866" cy="4803775"/>
          </a:xfrm>
        </p:spPr>
      </p:pic>
    </p:spTree>
    <p:extLst>
      <p:ext uri="{BB962C8B-B14F-4D97-AF65-F5344CB8AC3E}">
        <p14:creationId xmlns:p14="http://schemas.microsoft.com/office/powerpoint/2010/main" val="387285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525</Words>
  <Application>Microsoft Office PowerPoint</Application>
  <PresentationFormat>Özel</PresentationFormat>
  <Paragraphs>53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Office Teması</vt:lpstr>
      <vt:lpstr>Windows Server 2012 DHCP Kurulum ve Yapılandırma </vt:lpstr>
      <vt:lpstr>DHCP (Dynamic Host Configuration Protocol)  «Dinamik Ana Bilgisayar Yapılandırma Protokolü»</vt:lpstr>
      <vt:lpstr>PowerPoint Sunusu</vt:lpstr>
      <vt:lpstr>PowerPoint Sunusu</vt:lpstr>
      <vt:lpstr>Server Manager / Add Rolles</vt:lpstr>
      <vt:lpstr>Başlangıç Prensiplerine uymamız gerektiğini hatırlatmadan geçiyorum. Next diyerek bu adımı geçiyoruz.</vt:lpstr>
      <vt:lpstr>Kurulum yapacağımız sunucumuzu seçiyoruz. Biz burada tek sunucuya sahip olduğumuz için nextdiyoruz.</vt:lpstr>
      <vt:lpstr>Asıl Amacımız olan DHCP server Role Kurulumu yapmak için DHCP Server seçilir.</vt:lpstr>
      <vt:lpstr>Herhangi ek bir features olmadığı için biz bu adımı next iler geçiyoruz.</vt:lpstr>
      <vt:lpstr>Bu adımda bize IP adresimizin statik(sabit) olması gerektiğinden bahsediyor aynı zamanda scope (kapsam) yapısı için plan yapmamızı öneriyor Dilerseniz daha sonrada scope(kapsam) yapısı oluşturabilirsiniz.</vt:lpstr>
      <vt:lpstr>PowerPoint Sunusu</vt:lpstr>
      <vt:lpstr>Kurulum Bitti Bizden artık tamamlanmış olan kurulumun Yapılandırmamız gerektiğini göstermekte Complete DHCP configuration seçerek devam ediyoruz.</vt:lpstr>
      <vt:lpstr>Bu adımda bize DHCP Administrator ve DHCP Users güvenlik gruplarının oluşturulacağını söylemekte</vt:lpstr>
      <vt:lpstr>Yapımız Zaten Domainde olduğu için biz bu adımda Administrator Hesabımızı kullanarak devam ediyoruz.</vt:lpstr>
      <vt:lpstr>Kayıt işlemlerimiz bitti Close Diyerek DHCP Rolümüzü ayarlamaya devam edelim.</vt:lpstr>
      <vt:lpstr>Açılan DHCP Rolünde bizi karşılayan ekran bu şekilde.</vt:lpstr>
      <vt:lpstr>IPv4 üzerinde yapılandırmaya devam ediyoruz New Scope Seçerek yeni bir katman oluşturucağız.</vt:lpstr>
      <vt:lpstr>PowerPoint Sunusu</vt:lpstr>
      <vt:lpstr>Scope yapımızda katman olarak ben vardiyaları baz aldım ama siz Departmanları bölümleri Şirket içi gruplarınızı baz alabilirsiniz.</vt:lpstr>
      <vt:lpstr>Belirli bir ip adresi aralığında ip dağıtımı gerçekleştiricez.</vt:lpstr>
      <vt:lpstr>Bu adımda ise verdiğim ip aralığı içinde belli bir aralığın kullanılmasını istemediğim için bu aralığı burada belirttim. DHCP serverımız burada belirttiğimiz aralığı dağıtmayacaktır.</vt:lpstr>
      <vt:lpstr>Dağıtılan ip için bir kiralama süresi belirtebiliriz. Dilersek bu süreyi limitsiz olarak ta tanımlayabiliriz.</vt:lpstr>
      <vt:lpstr>DHCP scope yapısını buradan daha ayrıntılı olarak yapılandırmak istiyorsan YES seçeneğini seçiyoruz.</vt:lpstr>
      <vt:lpstr>Mevcut yapımızın Gateway Router adresini (modem adresimizi) yazabiliriz.</vt:lpstr>
      <vt:lpstr>Parent Domainim  Kurulu olduğu için otomatik olarak yapılandırmamda karşıma geldi</vt:lpstr>
      <vt:lpstr>WINS server ile ilgili herhangi bir işlem yapmıyorum ihtiyacımız yok.</vt:lpstr>
      <vt:lpstr>Yapılandırmamız sona erdi artık aktif edebilir yada daha sonra aktif edebiliriz ama ben aktif edeceğim.</vt:lpstr>
      <vt:lpstr>Görüldüğü üzere Adress Pool Kısmında Tanımlamış olduğumuz IP aralığı ve verilmesini engellediğimiz aralık tanımlanmış durumda dilersek Scope üzerinde sağ tıklayarak propertiesden bu ayarları değiştirebiliriz.</vt:lpstr>
      <vt:lpstr>Yine bu adımda Limit işlemindede Unlimited(Limitsiz) özelliğini kullanabiliriz.</vt:lpstr>
      <vt:lpstr>Address Leases (Kiralama) Aralıkta bulunan ip adreslerinden birtanesine sahip olan bilgisayarlarımızı bu alanda görebilir gerekli ayarları yapılandırabiliriz.</vt:lpstr>
      <vt:lpstr>Add to filter seçeneği ile mevcut bilgisayara Deny özelliği yani engelleme özelliği verebilir bir daha ip almamasını sağlayabiliriz.</vt:lpstr>
      <vt:lpstr>Reservations(rezervasyon) adındanda anlaşılacağı üzere bu adımda Mevcut iplerimizi sistem tarafından rezerve edebilir Mac adresleri üzerlerinden bu ipnin farklı bir makinaya dağıtılmasını yada bir başka makinanın bu ip adresini almasını engelleyebiliriz.</vt:lpstr>
      <vt:lpstr>Ayrıntılı yapılandırma kısmında bazı ayarlarımızı otomatikleştirmiştik bunlar DNS server, DNS Domain Name, Router buradan bu yapıları değiştirebilir yenisini oluşturabiliriz burada 60 dan fazla ayarlamanın bulunduğu bir alandır.</vt:lpstr>
      <vt:lpstr>Windows 8 client Bilgisayarımız Domain’e dahil olmamasına rağmen otomatik olarak ip aralığından bir adresi kendine aldı Bu işlem aşağıdaki şekilde gerçekleşir. Burada üstünlük DHCP serverındır. Router değil. 1 . DHCP Discover ( Client pc Broadcast yaparak ip ister ) 2. DHCP Offer ( DHCP Server Broadcast yaparak ip teklif eder ) 3. DHCP Request ( Client pc Broadcast yaparak teklif edilen ip yi kabul ettiğini söyler ) 4. DHCP ACK ( DHCP Server Broadcast yaparak ip yi kullanması için izin verir ve network e bağırır ) </vt:lpstr>
      <vt:lpstr>Superscope </vt:lpstr>
      <vt:lpstr>Burada ,oluşturacağımız superscope'un isminin ne olacağı soruluyor. Biz 1. ve 2. vardiya yapıyoruz.</vt:lpstr>
      <vt:lpstr>Burada oluşturucağımız superscope'a hangi scopeların ekleneceğini gösteriyor.</vt:lpstr>
      <vt:lpstr>İki scope’u tek grup altına toplanmış olduk.</vt:lpstr>
      <vt:lpstr>Multicast Scope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Windows Server 2012 DHCP Kurulum ve Yapılandırma</dc:title>
  <dc:creator>Furkan</dc:creator>
  <cp:lastModifiedBy>Edanur</cp:lastModifiedBy>
  <cp:revision>15</cp:revision>
  <dcterms:created xsi:type="dcterms:W3CDTF">2018-04-28T18:25:31Z</dcterms:created>
  <dcterms:modified xsi:type="dcterms:W3CDTF">2018-05-04T07:56:33Z</dcterms:modified>
</cp:coreProperties>
</file>