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73" r:id="rId9"/>
    <p:sldId id="263" r:id="rId10"/>
    <p:sldId id="264" r:id="rId11"/>
    <p:sldId id="265" r:id="rId12"/>
    <p:sldId id="266" r:id="rId13"/>
    <p:sldId id="267" r:id="rId14"/>
    <p:sldId id="268" r:id="rId15"/>
    <p:sldId id="269" r:id="rId16"/>
    <p:sldId id="270" r:id="rId17"/>
    <p:sldId id="271" r:id="rId18"/>
    <p:sldId id="272"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E2B7940D-16B6-4A16-B7D3-EEDFE19D7AD5}" type="datetimeFigureOut">
              <a:rPr lang="tr-TR" smtClean="0"/>
              <a:t>18.04.2018</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7E4AD1F2-C05A-4688-8300-834A94D4EC64}"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B7940D-16B6-4A16-B7D3-EEDFE19D7AD5}" type="datetimeFigureOut">
              <a:rPr lang="tr-TR" smtClean="0"/>
              <a:t>18.04.2018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E4AD1F2-C05A-4688-8300-834A94D4EC64}"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B7940D-16B6-4A16-B7D3-EEDFE19D7AD5}" type="datetimeFigureOut">
              <a:rPr lang="tr-TR" smtClean="0"/>
              <a:t>18.04.2018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E4AD1F2-C05A-4688-8300-834A94D4EC64}"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E2B7940D-16B6-4A16-B7D3-EEDFE19D7AD5}" type="datetimeFigureOut">
              <a:rPr lang="tr-TR" smtClean="0"/>
              <a:t>18.04.2018</a:t>
            </a:fld>
            <a:endParaRPr lang="tr-TR"/>
          </a:p>
        </p:txBody>
      </p:sp>
      <p:sp>
        <p:nvSpPr>
          <p:cNvPr id="9" name="8 Slayt Numarası Yer Tutucusu"/>
          <p:cNvSpPr>
            <a:spLocks noGrp="1"/>
          </p:cNvSpPr>
          <p:nvPr>
            <p:ph type="sldNum" sz="quarter" idx="15"/>
          </p:nvPr>
        </p:nvSpPr>
        <p:spPr/>
        <p:txBody>
          <a:bodyPr rtlCol="0"/>
          <a:lstStyle/>
          <a:p>
            <a:fld id="{7E4AD1F2-C05A-4688-8300-834A94D4EC64}" type="slidenum">
              <a:rPr lang="tr-TR" smtClean="0"/>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E2B7940D-16B6-4A16-B7D3-EEDFE19D7AD5}" type="datetimeFigureOut">
              <a:rPr lang="tr-TR" smtClean="0"/>
              <a:t>18.04.2018</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7E4AD1F2-C05A-4688-8300-834A94D4EC64}"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E2B7940D-16B6-4A16-B7D3-EEDFE19D7AD5}" type="datetimeFigureOut">
              <a:rPr lang="tr-TR" smtClean="0"/>
              <a:t>18.04.2018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E4AD1F2-C05A-4688-8300-834A94D4EC64}" type="slidenum">
              <a:rPr lang="tr-TR" smtClean="0"/>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E2B7940D-16B6-4A16-B7D3-EEDFE19D7AD5}" type="datetimeFigureOut">
              <a:rPr lang="tr-TR" smtClean="0"/>
              <a:t>18.04.2018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E4AD1F2-C05A-4688-8300-834A94D4EC64}" type="slidenum">
              <a:rPr lang="tr-TR" smtClean="0"/>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E2B7940D-16B6-4A16-B7D3-EEDFE19D7AD5}" type="datetimeFigureOut">
              <a:rPr lang="tr-TR" smtClean="0"/>
              <a:t>18.04.2018</a:t>
            </a:fld>
            <a:endParaRPr lang="tr-TR"/>
          </a:p>
        </p:txBody>
      </p:sp>
      <p:sp>
        <p:nvSpPr>
          <p:cNvPr id="7" name="6 Slayt Numarası Yer Tutucusu"/>
          <p:cNvSpPr>
            <a:spLocks noGrp="1"/>
          </p:cNvSpPr>
          <p:nvPr>
            <p:ph type="sldNum" sz="quarter" idx="11"/>
          </p:nvPr>
        </p:nvSpPr>
        <p:spPr/>
        <p:txBody>
          <a:bodyPr rtlCol="0"/>
          <a:lstStyle/>
          <a:p>
            <a:fld id="{7E4AD1F2-C05A-4688-8300-834A94D4EC64}" type="slidenum">
              <a:rPr lang="tr-TR" smtClean="0"/>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2B7940D-16B6-4A16-B7D3-EEDFE19D7AD5}" type="datetimeFigureOut">
              <a:rPr lang="tr-TR" smtClean="0"/>
              <a:t>18.04.2018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E4AD1F2-C05A-4688-8300-834A94D4EC64}"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E2B7940D-16B6-4A16-B7D3-EEDFE19D7AD5}" type="datetimeFigureOut">
              <a:rPr lang="tr-TR" smtClean="0"/>
              <a:t>18.04.2018</a:t>
            </a:fld>
            <a:endParaRPr lang="tr-TR"/>
          </a:p>
        </p:txBody>
      </p:sp>
      <p:sp>
        <p:nvSpPr>
          <p:cNvPr id="22" name="21 Slayt Numarası Yer Tutucusu"/>
          <p:cNvSpPr>
            <a:spLocks noGrp="1"/>
          </p:cNvSpPr>
          <p:nvPr>
            <p:ph type="sldNum" sz="quarter" idx="15"/>
          </p:nvPr>
        </p:nvSpPr>
        <p:spPr/>
        <p:txBody>
          <a:bodyPr rtlCol="0"/>
          <a:lstStyle/>
          <a:p>
            <a:fld id="{7E4AD1F2-C05A-4688-8300-834A94D4EC64}" type="slidenum">
              <a:rPr lang="tr-TR" smtClean="0"/>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E2B7940D-16B6-4A16-B7D3-EEDFE19D7AD5}" type="datetimeFigureOut">
              <a:rPr lang="tr-TR" smtClean="0"/>
              <a:t>18.04.2018</a:t>
            </a:fld>
            <a:endParaRPr lang="tr-TR"/>
          </a:p>
        </p:txBody>
      </p:sp>
      <p:sp>
        <p:nvSpPr>
          <p:cNvPr id="18" name="17 Slayt Numarası Yer Tutucusu"/>
          <p:cNvSpPr>
            <a:spLocks noGrp="1"/>
          </p:cNvSpPr>
          <p:nvPr>
            <p:ph type="sldNum" sz="quarter" idx="11"/>
          </p:nvPr>
        </p:nvSpPr>
        <p:spPr/>
        <p:txBody>
          <a:bodyPr rtlCol="0"/>
          <a:lstStyle/>
          <a:p>
            <a:fld id="{7E4AD1F2-C05A-4688-8300-834A94D4EC64}" type="slidenum">
              <a:rPr lang="tr-TR" smtClean="0"/>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2B7940D-16B6-4A16-B7D3-EEDFE19D7AD5}" type="datetimeFigureOut">
              <a:rPr lang="tr-TR" smtClean="0"/>
              <a:t>18.04.2018</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E4AD1F2-C05A-4688-8300-834A94D4EC64}"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051720" y="260648"/>
            <a:ext cx="6768752" cy="2160240"/>
          </a:xfrm>
        </p:spPr>
        <p:txBody>
          <a:bodyPr>
            <a:normAutofit/>
          </a:bodyPr>
          <a:lstStyle/>
          <a:p>
            <a:pPr algn="ctr"/>
            <a:r>
              <a:rPr lang="tr-TR" dirty="0" smtClean="0">
                <a:solidFill>
                  <a:srgbClr val="FF0000"/>
                </a:solidFill>
                <a:latin typeface="Arial" pitchFamily="34" charset="0"/>
                <a:cs typeface="Arial" pitchFamily="34" charset="0"/>
              </a:rPr>
              <a:t>WİNDOWS SERVER 2012</a:t>
            </a:r>
            <a:br>
              <a:rPr lang="tr-TR" dirty="0" smtClean="0">
                <a:solidFill>
                  <a:srgbClr val="FF0000"/>
                </a:solidFill>
                <a:latin typeface="Arial" pitchFamily="34" charset="0"/>
                <a:cs typeface="Arial" pitchFamily="34" charset="0"/>
              </a:rPr>
            </a:br>
            <a:r>
              <a:rPr lang="tr-TR" dirty="0" smtClean="0">
                <a:solidFill>
                  <a:srgbClr val="FF0000"/>
                </a:solidFill>
                <a:latin typeface="Arial" pitchFamily="34" charset="0"/>
                <a:cs typeface="Arial" pitchFamily="34" charset="0"/>
              </a:rPr>
              <a:t> DOSYA PAYLAŞIM VE NTFS İZİNLERİ</a:t>
            </a:r>
            <a:r>
              <a:rPr lang="tr-TR" b="0" dirty="0" smtClean="0"/>
              <a:t/>
            </a:r>
            <a:br>
              <a:rPr lang="tr-TR" b="0" dirty="0" smtClean="0"/>
            </a:br>
            <a:endParaRPr lang="tr-TR" dirty="0"/>
          </a:p>
        </p:txBody>
      </p:sp>
      <p:sp>
        <p:nvSpPr>
          <p:cNvPr id="3" name="2 Alt Başlık"/>
          <p:cNvSpPr>
            <a:spLocks noGrp="1"/>
          </p:cNvSpPr>
          <p:nvPr>
            <p:ph type="subTitle" idx="1"/>
          </p:nvPr>
        </p:nvSpPr>
        <p:spPr>
          <a:xfrm>
            <a:off x="2286000" y="2780928"/>
            <a:ext cx="6172200" cy="3593994"/>
          </a:xfrm>
        </p:spPr>
        <p:txBody>
          <a:bodyPr/>
          <a:lstStyle/>
          <a:p>
            <a:pPr algn="ctr"/>
            <a:r>
              <a:rPr lang="tr-TR" sz="2400" dirty="0" smtClean="0">
                <a:solidFill>
                  <a:srgbClr val="0070C0"/>
                </a:solidFill>
              </a:rPr>
              <a:t>İZİN TİPLERİ</a:t>
            </a:r>
          </a:p>
          <a:p>
            <a:pPr algn="ctr"/>
            <a:endParaRPr lang="tr-TR" b="0" dirty="0" smtClean="0"/>
          </a:p>
          <a:p>
            <a:pPr lvl="1"/>
            <a:r>
              <a:rPr lang="tr-TR" b="0" dirty="0" smtClean="0"/>
              <a:t>Dosya sunucularında izinler </a:t>
            </a:r>
            <a:r>
              <a:rPr lang="tr-TR" b="1" dirty="0" smtClean="0"/>
              <a:t>Paylaşım </a:t>
            </a:r>
            <a:r>
              <a:rPr lang="tr-TR" b="1" dirty="0" smtClean="0"/>
              <a:t>izinleri </a:t>
            </a:r>
            <a:r>
              <a:rPr lang="tr-TR" b="0" dirty="0" smtClean="0"/>
              <a:t>(</a:t>
            </a:r>
            <a:r>
              <a:rPr lang="tr-TR" b="0" dirty="0" smtClean="0"/>
              <a:t>Shared Folder Permissions) ve </a:t>
            </a:r>
            <a:r>
              <a:rPr lang="tr-TR" b="1" dirty="0" smtClean="0"/>
              <a:t>Güvenlik</a:t>
            </a:r>
            <a:r>
              <a:rPr lang="tr-TR" b="0" dirty="0" smtClean="0"/>
              <a:t> </a:t>
            </a:r>
            <a:r>
              <a:rPr lang="tr-TR" b="0" dirty="0" smtClean="0"/>
              <a:t> ya </a:t>
            </a:r>
            <a:r>
              <a:rPr lang="tr-TR" b="0" dirty="0" smtClean="0"/>
              <a:t>da </a:t>
            </a:r>
            <a:r>
              <a:rPr lang="tr-TR" b="1" dirty="0" smtClean="0"/>
              <a:t>NTFS</a:t>
            </a:r>
            <a:r>
              <a:rPr lang="tr-TR" b="0" dirty="0" smtClean="0"/>
              <a:t> İzinleri (Security Permissions) olmak üzere </a:t>
            </a:r>
            <a:r>
              <a:rPr lang="tr-TR" b="1" dirty="0" smtClean="0"/>
              <a:t>iki</a:t>
            </a:r>
            <a:r>
              <a:rPr lang="tr-TR" b="0" dirty="0" smtClean="0"/>
              <a:t> gruba ayrılır. </a:t>
            </a:r>
          </a:p>
          <a:p>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1844824"/>
            <a:ext cx="7859216" cy="5013176"/>
          </a:xfrm>
        </p:spPr>
        <p:txBody>
          <a:bodyPr/>
          <a:lstStyle/>
          <a:p>
            <a:r>
              <a:rPr lang="tr-TR" dirty="0" smtClean="0"/>
              <a:t> </a:t>
            </a:r>
            <a:endParaRPr lang="tr-TR" dirty="0"/>
          </a:p>
        </p:txBody>
      </p:sp>
      <p:pic>
        <p:nvPicPr>
          <p:cNvPr id="4" name="3 Resim" descr="5.jpg"/>
          <p:cNvPicPr>
            <a:picLocks noChangeAspect="1"/>
          </p:cNvPicPr>
          <p:nvPr/>
        </p:nvPicPr>
        <p:blipFill>
          <a:blip r:embed="rId2" cstate="print"/>
          <a:stretch>
            <a:fillRect/>
          </a:stretch>
        </p:blipFill>
        <p:spPr>
          <a:xfrm>
            <a:off x="755576" y="2060848"/>
            <a:ext cx="7200800" cy="4608512"/>
          </a:xfrm>
          <a:prstGeom prst="rect">
            <a:avLst/>
          </a:prstGeom>
        </p:spPr>
      </p:pic>
      <p:sp>
        <p:nvSpPr>
          <p:cNvPr id="7" name="6 Dikdörtgen"/>
          <p:cNvSpPr/>
          <p:nvPr/>
        </p:nvSpPr>
        <p:spPr>
          <a:xfrm>
            <a:off x="827584" y="188640"/>
            <a:ext cx="7056784" cy="1785104"/>
          </a:xfrm>
          <a:prstGeom prst="rect">
            <a:avLst/>
          </a:prstGeom>
        </p:spPr>
        <p:txBody>
          <a:bodyPr wrap="square">
            <a:spAutoFit/>
          </a:bodyPr>
          <a:lstStyle/>
          <a:p>
            <a:pPr algn="ctr">
              <a:buNone/>
            </a:pPr>
            <a:r>
              <a:rPr lang="tr-TR" sz="2000" b="1" dirty="0" smtClean="0">
                <a:solidFill>
                  <a:srgbClr val="FF0000"/>
                </a:solidFill>
              </a:rPr>
              <a:t>NTFS İZİNLERİN UYGULANMASI</a:t>
            </a:r>
            <a:endParaRPr lang="tr-TR" b="1" dirty="0" smtClean="0">
              <a:solidFill>
                <a:srgbClr val="FF0000"/>
              </a:solidFill>
            </a:endParaRPr>
          </a:p>
          <a:p>
            <a:r>
              <a:rPr lang="tr-TR" dirty="0" smtClean="0"/>
              <a:t>1.   NTFS formatlı volume’de yeni bir klasör açın.</a:t>
            </a:r>
          </a:p>
          <a:p>
            <a:r>
              <a:rPr lang="tr-TR" dirty="0" smtClean="0"/>
              <a:t>2.   Klasör üzerinde sağ tuşa basın ve Properties’e tıklayın.</a:t>
            </a:r>
          </a:p>
          <a:p>
            <a:r>
              <a:rPr lang="tr-TR" dirty="0" smtClean="0"/>
              <a:t>3.   Security tabına geçin.</a:t>
            </a:r>
          </a:p>
          <a:p>
            <a:r>
              <a:rPr lang="tr-TR" dirty="0" smtClean="0"/>
              <a:t>4.   Karşınıza NTFS izinlerin uygulanacağı aşağıdaki pencerenin geldiğini göreceksiniz.</a:t>
            </a:r>
            <a:endParaRPr lang="tr-TR"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000" b="1" dirty="0" smtClean="0">
                <a:solidFill>
                  <a:srgbClr val="FF0000"/>
                </a:solidFill>
                <a:latin typeface="+mn-lt"/>
              </a:rPr>
              <a:t>NTFS </a:t>
            </a:r>
            <a:r>
              <a:rPr lang="tr-TR" sz="2000" b="1" dirty="0" smtClean="0">
                <a:solidFill>
                  <a:srgbClr val="FF0000"/>
                </a:solidFill>
                <a:latin typeface="+mn-lt"/>
              </a:rPr>
              <a:t>izinlerde bir değişiklik yapmak için öncelikle Edit butonuna tıklanarak düzenleme moduna geçiş yapmanız gerekir.</a:t>
            </a:r>
            <a:endParaRPr lang="tr-TR" sz="2000" b="1" dirty="0">
              <a:solidFill>
                <a:srgbClr val="FF0000"/>
              </a:solidFill>
              <a:latin typeface="+mn-lt"/>
            </a:endParaRPr>
          </a:p>
        </p:txBody>
      </p:sp>
      <p:pic>
        <p:nvPicPr>
          <p:cNvPr id="4" name="3 İçerik Yer Tutucusu" descr="6.jpg"/>
          <p:cNvPicPr>
            <a:picLocks noGrp="1" noChangeAspect="1"/>
          </p:cNvPicPr>
          <p:nvPr>
            <p:ph sz="quarter" idx="1"/>
          </p:nvPr>
        </p:nvPicPr>
        <p:blipFill>
          <a:blip r:embed="rId2" cstate="print"/>
          <a:stretch>
            <a:fillRect/>
          </a:stretch>
        </p:blipFill>
        <p:spPr>
          <a:xfrm>
            <a:off x="179512" y="1484784"/>
            <a:ext cx="3528392" cy="4392488"/>
          </a:xfrm>
        </p:spPr>
      </p:pic>
      <p:pic>
        <p:nvPicPr>
          <p:cNvPr id="5" name="4 Resim" descr="8.jpg"/>
          <p:cNvPicPr>
            <a:picLocks noChangeAspect="1"/>
          </p:cNvPicPr>
          <p:nvPr/>
        </p:nvPicPr>
        <p:blipFill>
          <a:blip r:embed="rId3" cstate="print"/>
          <a:stretch>
            <a:fillRect/>
          </a:stretch>
        </p:blipFill>
        <p:spPr>
          <a:xfrm>
            <a:off x="4860032" y="1484784"/>
            <a:ext cx="3816424" cy="4464496"/>
          </a:xfrm>
          <a:prstGeom prst="rect">
            <a:avLst/>
          </a:prstGeom>
        </p:spPr>
      </p:pic>
      <p:sp>
        <p:nvSpPr>
          <p:cNvPr id="7" name="6 Sağ Ok"/>
          <p:cNvSpPr/>
          <p:nvPr/>
        </p:nvSpPr>
        <p:spPr>
          <a:xfrm>
            <a:off x="3779912" y="4005064"/>
            <a:ext cx="1008112"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755576" y="6093296"/>
            <a:ext cx="6984776" cy="646331"/>
          </a:xfrm>
          <a:prstGeom prst="rect">
            <a:avLst/>
          </a:prstGeom>
          <a:noFill/>
        </p:spPr>
        <p:txBody>
          <a:bodyPr wrap="square" rtlCol="0">
            <a:spAutoFit/>
          </a:bodyPr>
          <a:lstStyle/>
          <a:p>
            <a:r>
              <a:rPr lang="tr-TR" dirty="0"/>
              <a:t>Yukarıdaki şekilde görüldüğü gibi Edit butonuna basınca artık Add ve Remove butonlarının da geldiğini göreceksiniz.</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19256" cy="2348880"/>
          </a:xfrm>
        </p:spPr>
        <p:txBody>
          <a:bodyPr>
            <a:noAutofit/>
          </a:bodyPr>
          <a:lstStyle/>
          <a:p>
            <a:r>
              <a:rPr lang="tr-TR" sz="1800" dirty="0" smtClean="0">
                <a:solidFill>
                  <a:schemeClr val="tx1"/>
                </a:solidFill>
                <a:latin typeface="Arial" pitchFamily="34" charset="0"/>
                <a:cs typeface="Arial" pitchFamily="34" charset="0"/>
              </a:rPr>
              <a:t>NTFS izinlerin en önemli özelliği üst birime (üst klasör ya da sürücü)  verilen bir izin onun altındaki tüm alt objelere miras olarak geçer ki, biz buna NTFS Permission Inheritance (NTFS İzin Mirası) adını veriyoruz. Yukarıdaki şekilde de görüldüğü gibi yukarıdan miras ile gelen izinlere ait kutucuklar gri renkli olarak gözükmektedirler. Bu gri renkli kutucuklarda değişiklik yapamadığınızı görüyorsunuz. Çünkü bu izinler bu seviyeden verilmiş izinler değil, üst klasör ya da volüme üzerinden gelen izinlerdir.</a:t>
            </a:r>
            <a:endParaRPr lang="tr-TR" sz="1800" dirty="0">
              <a:solidFill>
                <a:schemeClr val="tx1"/>
              </a:solidFill>
              <a:latin typeface="Arial" pitchFamily="34" charset="0"/>
              <a:cs typeface="Arial" pitchFamily="34" charset="0"/>
            </a:endParaRPr>
          </a:p>
        </p:txBody>
      </p:sp>
      <p:pic>
        <p:nvPicPr>
          <p:cNvPr id="4" name="3 İçerik Yer Tutucusu" descr="9.jpg"/>
          <p:cNvPicPr>
            <a:picLocks noGrp="1" noChangeAspect="1"/>
          </p:cNvPicPr>
          <p:nvPr>
            <p:ph sz="quarter" idx="1"/>
          </p:nvPr>
        </p:nvPicPr>
        <p:blipFill>
          <a:blip r:embed="rId2" cstate="print"/>
          <a:stretch>
            <a:fillRect/>
          </a:stretch>
        </p:blipFill>
        <p:spPr>
          <a:xfrm>
            <a:off x="1835696" y="2132856"/>
            <a:ext cx="5544616" cy="4536504"/>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188640"/>
            <a:ext cx="8064896" cy="1921694"/>
          </a:xfrm>
        </p:spPr>
        <p:txBody>
          <a:bodyPr>
            <a:noAutofit/>
          </a:bodyPr>
          <a:lstStyle/>
          <a:p>
            <a:r>
              <a:rPr lang="tr-TR" sz="2000" b="1" dirty="0" smtClean="0">
                <a:solidFill>
                  <a:srgbClr val="FF0000"/>
                </a:solidFill>
                <a:latin typeface="Arial" pitchFamily="34" charset="0"/>
                <a:cs typeface="Arial" pitchFamily="34" charset="0"/>
              </a:rPr>
              <a:t>Bu İzinleri Alttaki Remove Butonuna Tıklayarak Kaldıramazsınız. Eğer Remove İle Kaldırmayı Denerseniz Size Aşağıdaki Şekilde De Görüldüğü Gibi, Kaldırma İşlemi İçin Üstten Gelen İzin Mirasını Kapatmanız Gerektiği Uyarısını Verir</a:t>
            </a:r>
            <a:endParaRPr lang="tr-TR" sz="2000" b="1" dirty="0">
              <a:solidFill>
                <a:srgbClr val="FF0000"/>
              </a:solidFill>
              <a:latin typeface="Arial" pitchFamily="34" charset="0"/>
              <a:cs typeface="Arial" pitchFamily="34" charset="0"/>
            </a:endParaRPr>
          </a:p>
        </p:txBody>
      </p:sp>
      <p:pic>
        <p:nvPicPr>
          <p:cNvPr id="4" name="3 İçerik Yer Tutucusu" descr="10.jpg"/>
          <p:cNvPicPr>
            <a:picLocks noGrp="1" noChangeAspect="1"/>
          </p:cNvPicPr>
          <p:nvPr>
            <p:ph sz="quarter" idx="1"/>
          </p:nvPr>
        </p:nvPicPr>
        <p:blipFill>
          <a:blip r:embed="rId2" cstate="print"/>
          <a:stretch>
            <a:fillRect/>
          </a:stretch>
        </p:blipFill>
        <p:spPr>
          <a:xfrm>
            <a:off x="251520" y="2636912"/>
            <a:ext cx="7776864" cy="3672408"/>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88640"/>
            <a:ext cx="7848872" cy="1440160"/>
          </a:xfrm>
        </p:spPr>
        <p:txBody>
          <a:bodyPr>
            <a:normAutofit/>
          </a:bodyPr>
          <a:lstStyle/>
          <a:p>
            <a:pPr algn="ctr"/>
            <a:r>
              <a:rPr lang="tr-TR" sz="2400" dirty="0" smtClean="0"/>
              <a:t>Kaldırmak için, Security tabında Advanced butonuna tıklayarak “Advanced Security Settings” ekranını açıyoruz.</a:t>
            </a:r>
            <a:endParaRPr lang="tr-TR" sz="2400" dirty="0"/>
          </a:p>
        </p:txBody>
      </p:sp>
      <p:pic>
        <p:nvPicPr>
          <p:cNvPr id="4" name="3 İçerik Yer Tutucusu" descr="11.jpg"/>
          <p:cNvPicPr>
            <a:picLocks noGrp="1" noChangeAspect="1"/>
          </p:cNvPicPr>
          <p:nvPr>
            <p:ph sz="quarter" idx="1"/>
          </p:nvPr>
        </p:nvPicPr>
        <p:blipFill>
          <a:blip r:embed="rId2" cstate="print"/>
          <a:stretch>
            <a:fillRect/>
          </a:stretch>
        </p:blipFill>
        <p:spPr>
          <a:xfrm>
            <a:off x="1403648" y="1772816"/>
            <a:ext cx="5832648" cy="4773612"/>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7467600" cy="1417638"/>
          </a:xfrm>
        </p:spPr>
        <p:txBody>
          <a:bodyPr>
            <a:normAutofit fontScale="90000"/>
          </a:bodyPr>
          <a:lstStyle/>
          <a:p>
            <a:r>
              <a:rPr lang="tr-TR" dirty="0" smtClean="0"/>
              <a:t>Karşımıza gelen ekranda Permissions tabından “Disable Inheritance” butonuna basılır.</a:t>
            </a:r>
            <a:endParaRPr lang="tr-TR" dirty="0"/>
          </a:p>
        </p:txBody>
      </p:sp>
      <p:pic>
        <p:nvPicPr>
          <p:cNvPr id="4" name="3 İçerik Yer Tutucusu" descr="12.jpg"/>
          <p:cNvPicPr>
            <a:picLocks noGrp="1" noChangeAspect="1"/>
          </p:cNvPicPr>
          <p:nvPr>
            <p:ph sz="quarter" idx="1"/>
          </p:nvPr>
        </p:nvPicPr>
        <p:blipFill>
          <a:blip r:embed="rId2" cstate="print"/>
          <a:stretch>
            <a:fillRect/>
          </a:stretch>
        </p:blipFill>
        <p:spPr>
          <a:xfrm>
            <a:off x="539552" y="1484784"/>
            <a:ext cx="7416824" cy="5026277"/>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Karşımıza aşağıdaki diyalog kutusu gelir.</a:t>
            </a:r>
            <a:endParaRPr lang="tr-TR" dirty="0"/>
          </a:p>
        </p:txBody>
      </p:sp>
      <p:pic>
        <p:nvPicPr>
          <p:cNvPr id="4" name="3 İçerik Yer Tutucusu" descr="13.jpg"/>
          <p:cNvPicPr>
            <a:picLocks noGrp="1" noChangeAspect="1"/>
          </p:cNvPicPr>
          <p:nvPr>
            <p:ph sz="quarter" idx="1"/>
          </p:nvPr>
        </p:nvPicPr>
        <p:blipFill>
          <a:blip r:embed="rId2" cstate="print"/>
          <a:stretch>
            <a:fillRect/>
          </a:stretch>
        </p:blipFill>
        <p:spPr>
          <a:xfrm>
            <a:off x="683568" y="1844824"/>
            <a:ext cx="7488832" cy="3600400"/>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7467600" cy="3226370"/>
          </a:xfrm>
        </p:spPr>
        <p:txBody>
          <a:bodyPr>
            <a:normAutofit/>
          </a:bodyPr>
          <a:lstStyle/>
          <a:p>
            <a:r>
              <a:rPr lang="tr-TR" sz="1800" dirty="0" smtClean="0"/>
              <a:t>Burada Convert inherited permissions bağlantısına tıklayarak üstten şimdiye kadar miras olarak gelen izinler kopyalanır ve biz kopyalanan izinler üzerinde değişiklikler yaparak kendimize göre düzenleyebiliriz. Fakat bu işleminden sonra artık üst birimden verilen izinler üzerinde işlem yaptığımız bu klasör, alt klasörleri ya da dosyalara etki etmeyecektir. Alttaki şekilde Convert inherited permissions butonuna basma işleminden sonra Security tabındaki izin kutucuklarının aktif hale geldiği görülmektedir.</a:t>
            </a:r>
            <a:endParaRPr lang="tr-TR" sz="1800" dirty="0"/>
          </a:p>
        </p:txBody>
      </p:sp>
      <p:pic>
        <p:nvPicPr>
          <p:cNvPr id="4" name="3 İçerik Yer Tutucusu" descr="14.jpg"/>
          <p:cNvPicPr>
            <a:picLocks noGrp="1" noChangeAspect="1"/>
          </p:cNvPicPr>
          <p:nvPr>
            <p:ph sz="quarter" idx="1"/>
          </p:nvPr>
        </p:nvPicPr>
        <p:blipFill>
          <a:blip r:embed="rId2" cstate="print"/>
          <a:stretch>
            <a:fillRect/>
          </a:stretch>
        </p:blipFill>
        <p:spPr>
          <a:xfrm>
            <a:off x="827584" y="3284984"/>
            <a:ext cx="7272808" cy="3573016"/>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3608" y="1196752"/>
            <a:ext cx="7200800" cy="2160240"/>
          </a:xfrm>
        </p:spPr>
        <p:txBody>
          <a:bodyPr>
            <a:normAutofit fontScale="90000"/>
          </a:bodyPr>
          <a:lstStyle/>
          <a:p>
            <a:r>
              <a:rPr lang="tr-TR" sz="1800" dirty="0" smtClean="0">
                <a:solidFill>
                  <a:srgbClr val="FF0000"/>
                </a:solidFill>
                <a:latin typeface="Arial" pitchFamily="34" charset="0"/>
                <a:cs typeface="Arial" pitchFamily="34" charset="0"/>
              </a:rPr>
              <a:t>Kullanıcılara izin ataması yapmak için Add butonuna tıklanır ve gelen kullanıcı listesinden izin atanacak kullanıcı seçilip, Add ile eklenir</a:t>
            </a:r>
            <a:r>
              <a:rPr lang="tr-TR" sz="1800" dirty="0" smtClean="0">
                <a:solidFill>
                  <a:srgbClr val="FF0000"/>
                </a:solidFill>
                <a:latin typeface="Arial" pitchFamily="34" charset="0"/>
                <a:cs typeface="Arial" pitchFamily="34" charset="0"/>
              </a:rPr>
              <a:t>.</a:t>
            </a:r>
            <a:br>
              <a:rPr lang="tr-TR" sz="1800" dirty="0" smtClean="0">
                <a:solidFill>
                  <a:srgbClr val="FF0000"/>
                </a:solidFill>
                <a:latin typeface="Arial" pitchFamily="34" charset="0"/>
                <a:cs typeface="Arial" pitchFamily="34" charset="0"/>
              </a:rPr>
            </a:br>
            <a:r>
              <a:rPr lang="tr-TR" sz="1800" dirty="0" smtClean="0">
                <a:solidFill>
                  <a:srgbClr val="FF0000"/>
                </a:solidFill>
                <a:latin typeface="Arial" pitchFamily="34" charset="0"/>
                <a:cs typeface="Arial" pitchFamily="34" charset="0"/>
              </a:rPr>
              <a:t/>
            </a:r>
            <a:br>
              <a:rPr lang="tr-TR" sz="1800" dirty="0" smtClean="0">
                <a:solidFill>
                  <a:srgbClr val="FF0000"/>
                </a:solidFill>
                <a:latin typeface="Arial" pitchFamily="34" charset="0"/>
                <a:cs typeface="Arial" pitchFamily="34" charset="0"/>
              </a:rPr>
            </a:br>
            <a:r>
              <a:rPr lang="tr-TR" sz="1800" dirty="0" smtClean="0">
                <a:solidFill>
                  <a:srgbClr val="FF0000"/>
                </a:solidFill>
                <a:latin typeface="Arial" pitchFamily="34" charset="0"/>
                <a:cs typeface="Arial" pitchFamily="34" charset="0"/>
              </a:rPr>
              <a:t>  NTFS izni atanacak kullanıcı listeye eklendikten sonra, kullanıcı izinlerinin atanması için, önce kullanıcı seçilir. Daha sonra alt bölümden Allow veya Deny kolonlarından uygun olanlar işaretlenerek izin ataması yapılır. </a:t>
            </a:r>
            <a:r>
              <a:rPr lang="tr-TR" sz="2000" dirty="0" smtClean="0">
                <a:solidFill>
                  <a:srgbClr val="FF0000"/>
                </a:solidFill>
              </a:rPr>
              <a:t/>
            </a:r>
            <a:br>
              <a:rPr lang="tr-TR" sz="2000" dirty="0" smtClean="0">
                <a:solidFill>
                  <a:srgbClr val="FF0000"/>
                </a:solidFill>
              </a:rPr>
            </a:br>
            <a:r>
              <a:rPr lang="tr-TR" sz="2000" dirty="0" smtClean="0"/>
              <a:t/>
            </a:r>
            <a:br>
              <a:rPr lang="tr-TR" sz="2000" dirty="0" smtClean="0"/>
            </a:br>
            <a:r>
              <a:rPr lang="tr-TR" sz="2000" dirty="0" smtClean="0"/>
              <a:t/>
            </a:r>
            <a:br>
              <a:rPr lang="tr-TR" sz="2000" dirty="0" smtClean="0"/>
            </a:br>
            <a:r>
              <a:rPr lang="tr-TR" sz="2000" dirty="0" smtClean="0"/>
              <a:t/>
            </a:r>
            <a:br>
              <a:rPr lang="tr-TR" sz="2000" dirty="0" smtClean="0"/>
            </a:br>
            <a:r>
              <a:rPr lang="tr-TR" sz="2000" dirty="0" smtClean="0"/>
              <a:t/>
            </a:r>
            <a:br>
              <a:rPr lang="tr-TR" sz="2000" dirty="0" smtClean="0"/>
            </a:br>
            <a:endParaRPr lang="tr-TR" sz="2000" dirty="0"/>
          </a:p>
        </p:txBody>
      </p:sp>
      <p:pic>
        <p:nvPicPr>
          <p:cNvPr id="4" name="3 İçerik Yer Tutucusu" descr="16.jpg"/>
          <p:cNvPicPr>
            <a:picLocks noGrp="1" noChangeAspect="1"/>
          </p:cNvPicPr>
          <p:nvPr>
            <p:ph sz="quarter" idx="1"/>
          </p:nvPr>
        </p:nvPicPr>
        <p:blipFill>
          <a:blip r:embed="rId2" cstate="print"/>
          <a:stretch>
            <a:fillRect/>
          </a:stretch>
        </p:blipFill>
        <p:spPr>
          <a:xfrm>
            <a:off x="1115616" y="2132856"/>
            <a:ext cx="6840760" cy="432435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en-US" b="1" dirty="0" smtClean="0">
                <a:solidFill>
                  <a:srgbClr val="FF0000"/>
                </a:solidFill>
              </a:rPr>
              <a:t>PAYLAŞIM </a:t>
            </a:r>
            <a:r>
              <a:rPr lang="en-US" b="1" dirty="0" smtClean="0">
                <a:solidFill>
                  <a:srgbClr val="FF0000"/>
                </a:solidFill>
              </a:rPr>
              <a:t>İZİNLERİ</a:t>
            </a:r>
            <a:r>
              <a:rPr lang="tr-TR" b="1" dirty="0" smtClean="0">
                <a:solidFill>
                  <a:srgbClr val="FF0000"/>
                </a:solidFill>
              </a:rPr>
              <a:t/>
            </a:r>
            <a:br>
              <a:rPr lang="tr-TR" b="1" dirty="0" smtClean="0">
                <a:solidFill>
                  <a:srgbClr val="FF0000"/>
                </a:solidFill>
              </a:rPr>
            </a:br>
            <a:r>
              <a:rPr lang="en-US" b="1" dirty="0" smtClean="0">
                <a:solidFill>
                  <a:srgbClr val="FF0000"/>
                </a:solidFill>
              </a:rPr>
              <a:t> </a:t>
            </a:r>
            <a:r>
              <a:rPr lang="en-US" b="1" dirty="0" smtClean="0">
                <a:solidFill>
                  <a:srgbClr val="FF0000"/>
                </a:solidFill>
              </a:rPr>
              <a:t>(SHARED FOLDER PERMISSIONS)</a:t>
            </a:r>
            <a:endParaRPr lang="tr-TR" dirty="0">
              <a:solidFill>
                <a:srgbClr val="FF0000"/>
              </a:solidFill>
            </a:endParaRPr>
          </a:p>
        </p:txBody>
      </p:sp>
      <p:sp>
        <p:nvSpPr>
          <p:cNvPr id="3" name="2 İçerik Yer Tutucusu"/>
          <p:cNvSpPr>
            <a:spLocks noGrp="1"/>
          </p:cNvSpPr>
          <p:nvPr>
            <p:ph sz="quarter" idx="1"/>
          </p:nvPr>
        </p:nvSpPr>
        <p:spPr/>
        <p:txBody>
          <a:bodyPr>
            <a:normAutofit fontScale="92500" lnSpcReduction="10000"/>
          </a:bodyPr>
          <a:lstStyle/>
          <a:p>
            <a:r>
              <a:rPr lang="tr-TR" dirty="0" smtClean="0"/>
              <a:t>Microsoft ağlarının eski işletim sistemlerine baktığınızda, NTFS dosya sistemi henüz çıkmadan ağ ortamındaki klasör ve dosyaların güvenliği paylaşım izinleri yani share permissions ile sağlanıyordu.</a:t>
            </a:r>
          </a:p>
          <a:p>
            <a:r>
              <a:rPr lang="tr-TR" dirty="0" smtClean="0"/>
              <a:t>Ağ üzerinde paylaşıma açılmış klasörler üzerinde </a:t>
            </a:r>
            <a:r>
              <a:rPr lang="tr-TR" b="1" dirty="0" smtClean="0"/>
              <a:t>Sharing sekmesi</a:t>
            </a:r>
            <a:r>
              <a:rPr lang="tr-TR" dirty="0" smtClean="0"/>
              <a:t> kullanılarak atanan izinlere </a:t>
            </a:r>
            <a:r>
              <a:rPr lang="tr-TR" b="1" dirty="0" smtClean="0"/>
              <a:t>paylaşım izinleri</a:t>
            </a:r>
            <a:r>
              <a:rPr lang="tr-TR" dirty="0" smtClean="0"/>
              <a:t> yani </a:t>
            </a:r>
            <a:r>
              <a:rPr lang="tr-TR" b="1" dirty="0" smtClean="0"/>
              <a:t>share permissions</a:t>
            </a:r>
            <a:r>
              <a:rPr lang="tr-TR" dirty="0" smtClean="0"/>
              <a:t> adı verilir.</a:t>
            </a:r>
          </a:p>
          <a:p>
            <a:endParaRPr lang="tr-TR" dirty="0" smtClean="0"/>
          </a:p>
          <a:p>
            <a:r>
              <a:rPr lang="tr-TR" dirty="0" smtClean="0"/>
              <a:t>Paylaşım izinleri,  </a:t>
            </a:r>
            <a:r>
              <a:rPr lang="tr-TR" b="1" dirty="0" smtClean="0"/>
              <a:t>sadece klasörlere uygulanabilir</a:t>
            </a:r>
            <a:r>
              <a:rPr lang="tr-TR" dirty="0" smtClean="0"/>
              <a:t>. Dosyalara paylaşım izinlerini uygulayamazsınız.Çünkü dosyaların sharing yani paylaşıma açılmak gibi bir özelliği yoktur.Sharing sadece klasörlere özgü bir özelliktir.</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7467600" cy="1143000"/>
          </a:xfrm>
        </p:spPr>
        <p:txBody>
          <a:bodyPr/>
          <a:lstStyle/>
          <a:p>
            <a:pPr algn="ctr"/>
            <a:r>
              <a:rPr lang="tr-TR" b="1" dirty="0" smtClean="0">
                <a:solidFill>
                  <a:srgbClr val="FF0000"/>
                </a:solidFill>
              </a:rPr>
              <a:t>PAYLAŞIM İZİNLERİ VE TANIMLAMALARI</a:t>
            </a:r>
            <a:endParaRPr lang="tr-TR" b="1" dirty="0">
              <a:solidFill>
                <a:srgbClr val="FF0000"/>
              </a:solidFill>
            </a:endParaRPr>
          </a:p>
        </p:txBody>
      </p:sp>
      <p:sp>
        <p:nvSpPr>
          <p:cNvPr id="3" name="2 İçerik Yer Tutucusu"/>
          <p:cNvSpPr>
            <a:spLocks noGrp="1"/>
          </p:cNvSpPr>
          <p:nvPr>
            <p:ph sz="quarter" idx="1"/>
          </p:nvPr>
        </p:nvSpPr>
        <p:spPr>
          <a:xfrm>
            <a:off x="457200" y="1268760"/>
            <a:ext cx="8147248" cy="5589240"/>
          </a:xfrm>
        </p:spPr>
        <p:txBody>
          <a:bodyPr>
            <a:noAutofit/>
          </a:bodyPr>
          <a:lstStyle/>
          <a:p>
            <a:pPr>
              <a:buNone/>
            </a:pPr>
            <a:r>
              <a:rPr lang="tr-TR" sz="2000" b="1" u="sng" dirty="0" smtClean="0"/>
              <a:t>     </a:t>
            </a:r>
            <a:r>
              <a:rPr lang="tr-TR" sz="2000" b="1" u="sng" dirty="0" smtClean="0">
                <a:solidFill>
                  <a:srgbClr val="FF0000"/>
                </a:solidFill>
              </a:rPr>
              <a:t> Read </a:t>
            </a:r>
            <a:r>
              <a:rPr lang="tr-TR" sz="2000" b="1" u="sng" dirty="0" smtClean="0"/>
              <a:t>:</a:t>
            </a:r>
            <a:r>
              <a:rPr lang="tr-TR" sz="2000" dirty="0" smtClean="0"/>
              <a:t> Varsayılan olarak klasörler üzerinde Everyone grubuna atanan izindir. Read izninin özellikleri:</a:t>
            </a:r>
          </a:p>
          <a:p>
            <a:r>
              <a:rPr lang="tr-TR" sz="2000" dirty="0" smtClean="0"/>
              <a:t>Klasör içerisindeki dosyaları ve alt klasörleri görüntüleyebilme</a:t>
            </a:r>
          </a:p>
          <a:p>
            <a:r>
              <a:rPr lang="tr-TR" sz="2000" dirty="0" smtClean="0"/>
              <a:t>Dosyaların içeriklerini ve niteliklerini görüntüleyebilme</a:t>
            </a:r>
          </a:p>
          <a:p>
            <a:r>
              <a:rPr lang="tr-TR" sz="2000" dirty="0" smtClean="0"/>
              <a:t> Program dosyalarını </a:t>
            </a:r>
            <a:r>
              <a:rPr lang="tr-TR" sz="2000" dirty="0" smtClean="0"/>
              <a:t>çalıştırmak</a:t>
            </a:r>
          </a:p>
          <a:p>
            <a:endParaRPr lang="tr-TR" sz="2000" dirty="0" smtClean="0"/>
          </a:p>
          <a:p>
            <a:pPr>
              <a:buNone/>
            </a:pPr>
            <a:r>
              <a:rPr lang="tr-TR" sz="2000" b="1" u="sng" dirty="0" smtClean="0"/>
              <a:t>   </a:t>
            </a:r>
            <a:r>
              <a:rPr lang="tr-TR" sz="2000" b="1" u="sng" dirty="0" smtClean="0">
                <a:solidFill>
                  <a:srgbClr val="FF0000"/>
                </a:solidFill>
              </a:rPr>
              <a:t>Change</a:t>
            </a:r>
            <a:r>
              <a:rPr lang="tr-TR" sz="2000" b="1" u="sng" dirty="0" smtClean="0"/>
              <a:t>:</a:t>
            </a:r>
            <a:r>
              <a:rPr lang="tr-TR" sz="2000" b="1" dirty="0" smtClean="0"/>
              <a:t> </a:t>
            </a:r>
            <a:r>
              <a:rPr lang="tr-TR" sz="2000" dirty="0" smtClean="0"/>
              <a:t>Read izninin bütün özelliklerini içermesinin yanında, aşağıdaki işlemleri de yapma hakkını verir:</a:t>
            </a:r>
          </a:p>
          <a:p>
            <a:r>
              <a:rPr lang="tr-TR" sz="2000" dirty="0" smtClean="0"/>
              <a:t>Klasör içerisine dosya ve alt klasör ekleme</a:t>
            </a:r>
          </a:p>
          <a:p>
            <a:r>
              <a:rPr lang="tr-TR" sz="2000" dirty="0" smtClean="0"/>
              <a:t>Klasör içerisindeki dosyalar üzerinde değişiklik yapmak</a:t>
            </a:r>
          </a:p>
          <a:p>
            <a:r>
              <a:rPr lang="tr-TR" sz="2000" dirty="0" smtClean="0"/>
              <a:t>Alt klasörleri ve dosyaları </a:t>
            </a:r>
            <a:r>
              <a:rPr lang="tr-TR" sz="2000" dirty="0" smtClean="0"/>
              <a:t>silmek</a:t>
            </a:r>
          </a:p>
          <a:p>
            <a:endParaRPr lang="tr-TR" sz="2000" dirty="0" smtClean="0"/>
          </a:p>
          <a:p>
            <a:pPr>
              <a:buNone/>
            </a:pPr>
            <a:r>
              <a:rPr lang="tr-TR" sz="2000" b="1" u="sng" dirty="0" smtClean="0"/>
              <a:t>   </a:t>
            </a:r>
            <a:r>
              <a:rPr lang="tr-TR" sz="2000" b="1" u="sng" dirty="0" smtClean="0">
                <a:solidFill>
                  <a:srgbClr val="FF0000"/>
                </a:solidFill>
              </a:rPr>
              <a:t>Full </a:t>
            </a:r>
            <a:r>
              <a:rPr lang="tr-TR" sz="2000" b="1" u="sng" dirty="0" smtClean="0">
                <a:solidFill>
                  <a:srgbClr val="FF0000"/>
                </a:solidFill>
              </a:rPr>
              <a:t>Control:</a:t>
            </a:r>
            <a:r>
              <a:rPr lang="tr-TR" sz="2000" b="1" dirty="0" smtClean="0"/>
              <a:t> </a:t>
            </a:r>
            <a:r>
              <a:rPr lang="tr-TR" sz="2000" dirty="0" smtClean="0"/>
              <a:t>Read ve Change izinlerinin bütün özelliklerini içermesinin yanında, dosyalar ve klasörler üzerindeki izin atamalarını da değiştirebilme hakkını içerir.</a:t>
            </a:r>
            <a:endParaRPr lang="tr-TR"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7467600" cy="1143000"/>
          </a:xfrm>
        </p:spPr>
        <p:txBody>
          <a:bodyPr/>
          <a:lstStyle/>
          <a:p>
            <a:pPr algn="ctr"/>
            <a:r>
              <a:rPr lang="tr-TR" b="1" i="1" dirty="0" smtClean="0">
                <a:solidFill>
                  <a:srgbClr val="FF0000"/>
                </a:solidFill>
              </a:rPr>
              <a:t>PAYLAŞIM İZİNLERİNİN ATANMASI</a:t>
            </a:r>
            <a:endParaRPr lang="tr-TR" dirty="0">
              <a:solidFill>
                <a:srgbClr val="FF0000"/>
              </a:solidFill>
            </a:endParaRPr>
          </a:p>
        </p:txBody>
      </p:sp>
      <p:sp>
        <p:nvSpPr>
          <p:cNvPr id="3" name="2 İçerik Yer Tutucusu"/>
          <p:cNvSpPr>
            <a:spLocks noGrp="1"/>
          </p:cNvSpPr>
          <p:nvPr>
            <p:ph sz="quarter" idx="1"/>
          </p:nvPr>
        </p:nvSpPr>
        <p:spPr>
          <a:xfrm>
            <a:off x="457200" y="1600200"/>
            <a:ext cx="7467600" cy="4925144"/>
          </a:xfrm>
        </p:spPr>
        <p:txBody>
          <a:bodyPr/>
          <a:lstStyle/>
          <a:p>
            <a:r>
              <a:rPr lang="tr-TR" dirty="0" smtClean="0"/>
              <a:t>Klasör </a:t>
            </a:r>
            <a:r>
              <a:rPr lang="tr-TR" dirty="0" smtClean="0"/>
              <a:t>üzerinde sağ tuşa basılıp </a:t>
            </a:r>
            <a:r>
              <a:rPr lang="tr-TR" b="1" dirty="0" err="1" smtClean="0"/>
              <a:t>Özellikler’</a:t>
            </a:r>
            <a:r>
              <a:rPr lang="tr-TR" dirty="0" err="1" smtClean="0"/>
              <a:t>e</a:t>
            </a:r>
            <a:r>
              <a:rPr lang="tr-TR" dirty="0" smtClean="0"/>
              <a:t> tıklanır</a:t>
            </a:r>
            <a:r>
              <a:rPr lang="tr-TR" dirty="0" smtClean="0"/>
              <a:t>.</a:t>
            </a:r>
            <a:endParaRPr lang="tr-TR" dirty="0"/>
          </a:p>
        </p:txBody>
      </p:sp>
      <p:pic>
        <p:nvPicPr>
          <p:cNvPr id="4" name="3 Resim" descr="1.jpg"/>
          <p:cNvPicPr>
            <a:picLocks noChangeAspect="1"/>
          </p:cNvPicPr>
          <p:nvPr/>
        </p:nvPicPr>
        <p:blipFill>
          <a:blip r:embed="rId2" cstate="print"/>
          <a:stretch>
            <a:fillRect/>
          </a:stretch>
        </p:blipFill>
        <p:spPr>
          <a:xfrm>
            <a:off x="251520" y="2348880"/>
            <a:ext cx="8280920" cy="43243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FF0000"/>
                </a:solidFill>
              </a:rPr>
              <a:t>PAYLAŞIM İZİNLERİNİN ATANMASI</a:t>
            </a:r>
            <a:endParaRPr lang="tr-TR" dirty="0"/>
          </a:p>
        </p:txBody>
      </p:sp>
      <p:sp>
        <p:nvSpPr>
          <p:cNvPr id="3" name="2 İçerik Yer Tutucusu"/>
          <p:cNvSpPr>
            <a:spLocks noGrp="1"/>
          </p:cNvSpPr>
          <p:nvPr>
            <p:ph sz="quarter" idx="1"/>
          </p:nvPr>
        </p:nvSpPr>
        <p:spPr/>
        <p:txBody>
          <a:bodyPr/>
          <a:lstStyle/>
          <a:p>
            <a:r>
              <a:rPr lang="tr-TR" dirty="0" smtClean="0"/>
              <a:t>Properties diyalog kutusunda, </a:t>
            </a:r>
            <a:r>
              <a:rPr lang="tr-TR" b="1" dirty="0" smtClean="0"/>
              <a:t>Sharing </a:t>
            </a:r>
            <a:r>
              <a:rPr lang="tr-TR" dirty="0" smtClean="0"/>
              <a:t>tabına geçilir</a:t>
            </a:r>
            <a:r>
              <a:rPr lang="tr-TR" dirty="0" smtClean="0"/>
              <a:t>.</a:t>
            </a:r>
          </a:p>
          <a:p>
            <a:endParaRPr lang="tr-TR" dirty="0"/>
          </a:p>
        </p:txBody>
      </p:sp>
      <p:pic>
        <p:nvPicPr>
          <p:cNvPr id="4" name="3 Resim" descr="2.jpg"/>
          <p:cNvPicPr>
            <a:picLocks noChangeAspect="1"/>
          </p:cNvPicPr>
          <p:nvPr/>
        </p:nvPicPr>
        <p:blipFill>
          <a:blip r:embed="rId2" cstate="print"/>
          <a:stretch>
            <a:fillRect/>
          </a:stretch>
        </p:blipFill>
        <p:spPr>
          <a:xfrm>
            <a:off x="2051720" y="2060848"/>
            <a:ext cx="5760640" cy="460851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FF0000"/>
                </a:solidFill>
              </a:rPr>
              <a:t>PAYLAŞIM İZİNLERİNİN ATANMASI</a:t>
            </a:r>
            <a:endParaRPr lang="tr-TR" dirty="0"/>
          </a:p>
        </p:txBody>
      </p:sp>
      <p:sp>
        <p:nvSpPr>
          <p:cNvPr id="3" name="2 İçerik Yer Tutucusu"/>
          <p:cNvSpPr>
            <a:spLocks noGrp="1"/>
          </p:cNvSpPr>
          <p:nvPr>
            <p:ph sz="quarter" idx="1"/>
          </p:nvPr>
        </p:nvSpPr>
        <p:spPr/>
        <p:txBody>
          <a:bodyPr/>
          <a:lstStyle/>
          <a:p>
            <a:r>
              <a:rPr lang="tr-TR" sz="2200" b="1" dirty="0" smtClean="0"/>
              <a:t>Advanced Sharing </a:t>
            </a:r>
            <a:r>
              <a:rPr lang="tr-TR" sz="2200" dirty="0" smtClean="0"/>
              <a:t>butonuna </a:t>
            </a:r>
            <a:r>
              <a:rPr lang="tr-TR" sz="2200" dirty="0" smtClean="0"/>
              <a:t>tıklanır.Ve </a:t>
            </a:r>
            <a:r>
              <a:rPr lang="tr-TR" sz="2200" dirty="0" smtClean="0"/>
              <a:t>gelen </a:t>
            </a:r>
            <a:r>
              <a:rPr lang="tr-TR" sz="2200" dirty="0" smtClean="0"/>
              <a:t>Advanced Sharing ekranında</a:t>
            </a:r>
            <a:r>
              <a:rPr lang="tr-TR" sz="2200" dirty="0" smtClean="0"/>
              <a:t> </a:t>
            </a:r>
            <a:r>
              <a:rPr lang="tr-TR" sz="2200" b="1" dirty="0" smtClean="0"/>
              <a:t>Permissions</a:t>
            </a:r>
            <a:r>
              <a:rPr lang="tr-TR" sz="2200" dirty="0" smtClean="0"/>
              <a:t> butonuna tıklanır</a:t>
            </a:r>
            <a:r>
              <a:rPr lang="tr-TR" sz="2200" dirty="0" smtClean="0"/>
              <a:t>.</a:t>
            </a:r>
          </a:p>
          <a:p>
            <a:endParaRPr lang="tr-TR" sz="2200" dirty="0" smtClean="0"/>
          </a:p>
          <a:p>
            <a:endParaRPr lang="tr-TR" dirty="0"/>
          </a:p>
        </p:txBody>
      </p:sp>
      <p:pic>
        <p:nvPicPr>
          <p:cNvPr id="4" name="3 Resim" descr="3.jpg"/>
          <p:cNvPicPr>
            <a:picLocks noChangeAspect="1"/>
          </p:cNvPicPr>
          <p:nvPr/>
        </p:nvPicPr>
        <p:blipFill>
          <a:blip r:embed="rId2" cstate="print"/>
          <a:stretch>
            <a:fillRect/>
          </a:stretch>
        </p:blipFill>
        <p:spPr>
          <a:xfrm>
            <a:off x="755576" y="2708920"/>
            <a:ext cx="7488832" cy="39604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467600" cy="504056"/>
          </a:xfrm>
        </p:spPr>
        <p:txBody>
          <a:bodyPr>
            <a:normAutofit/>
          </a:bodyPr>
          <a:lstStyle/>
          <a:p>
            <a:pPr algn="ctr"/>
            <a:r>
              <a:rPr lang="tr-TR" sz="1600" b="1" i="1" dirty="0" smtClean="0">
                <a:solidFill>
                  <a:srgbClr val="FF0000"/>
                </a:solidFill>
              </a:rPr>
              <a:t>PAYLAŞIM İZİNLERİNİN ATANMASI</a:t>
            </a:r>
            <a:endParaRPr lang="tr-TR" sz="1600" dirty="0"/>
          </a:p>
        </p:txBody>
      </p:sp>
      <p:sp>
        <p:nvSpPr>
          <p:cNvPr id="3" name="2 İçerik Yer Tutucusu"/>
          <p:cNvSpPr>
            <a:spLocks noGrp="1"/>
          </p:cNvSpPr>
          <p:nvPr>
            <p:ph sz="quarter" idx="1"/>
          </p:nvPr>
        </p:nvSpPr>
        <p:spPr>
          <a:xfrm>
            <a:off x="457200" y="620688"/>
            <a:ext cx="8075240" cy="6237312"/>
          </a:xfrm>
        </p:spPr>
        <p:txBody>
          <a:bodyPr>
            <a:normAutofit/>
          </a:bodyPr>
          <a:lstStyle/>
          <a:p>
            <a:r>
              <a:rPr lang="tr-TR" sz="1400" b="1" dirty="0" smtClean="0"/>
              <a:t>Karşımıza gelen aşağıdaki pencereden paylaşım izinlerinin ataması yapılır</a:t>
            </a:r>
            <a:r>
              <a:rPr lang="tr-TR" sz="1400" b="1" dirty="0" smtClean="0"/>
              <a:t>.</a:t>
            </a:r>
          </a:p>
          <a:p>
            <a:r>
              <a:rPr lang="tr-TR" sz="1400" b="1" dirty="0" smtClean="0"/>
              <a:t>Add </a:t>
            </a:r>
            <a:r>
              <a:rPr lang="tr-TR" sz="1400" dirty="0" smtClean="0"/>
              <a:t>butonuna tıklayarak, paylaştırılmış klasör için izin verilecek ya da yasak konulacak kullanıcı veya gruplar eklenir. Add butonuna basınca gelen </a:t>
            </a:r>
            <a:r>
              <a:rPr lang="tr-TR" sz="1400" b="1" dirty="0" smtClean="0"/>
              <a:t>Select Users, Computers, or Groups </a:t>
            </a:r>
            <a:r>
              <a:rPr lang="tr-TR" sz="1400" dirty="0" smtClean="0"/>
              <a:t>diyalog kutusunda, kullanıcı veya grup adı yazılır veya gelen listeden seçilir ve daha sonra </a:t>
            </a:r>
            <a:r>
              <a:rPr lang="tr-TR" sz="1400" b="1" dirty="0" smtClean="0"/>
              <a:t>OK'</a:t>
            </a:r>
            <a:r>
              <a:rPr lang="tr-TR" sz="1400" dirty="0" smtClean="0"/>
              <a:t>e basılır.</a:t>
            </a:r>
          </a:p>
          <a:p>
            <a:r>
              <a:rPr lang="tr-TR" sz="1400" b="1" dirty="0" smtClean="0"/>
              <a:t>Remove </a:t>
            </a:r>
            <a:r>
              <a:rPr lang="tr-TR" sz="1400" dirty="0" smtClean="0"/>
              <a:t>butonu kullanılarak paylaştırılmış klasör üzerindeki izin için eklenmiş kullanıcı veya gruplar kaldırılır.</a:t>
            </a:r>
          </a:p>
          <a:p>
            <a:r>
              <a:rPr lang="tr-TR" sz="1400" dirty="0" smtClean="0"/>
              <a:t>Permissions kutusunda, </a:t>
            </a:r>
            <a:r>
              <a:rPr lang="tr-TR" sz="1400" b="1" dirty="0" smtClean="0"/>
              <a:t>Allow </a:t>
            </a:r>
            <a:r>
              <a:rPr lang="tr-TR" sz="1400" dirty="0" smtClean="0"/>
              <a:t>veya </a:t>
            </a:r>
            <a:r>
              <a:rPr lang="tr-TR" sz="1400" b="1" dirty="0" smtClean="0"/>
              <a:t>Deny </a:t>
            </a:r>
            <a:r>
              <a:rPr lang="tr-TR" sz="1400" dirty="0" smtClean="0"/>
              <a:t>kutucukları kullanılarak kullanıcı ve grupların izinleri ya da yasakları ayarlanır.</a:t>
            </a:r>
          </a:p>
          <a:p>
            <a:endParaRPr lang="tr-TR" dirty="0" smtClean="0"/>
          </a:p>
          <a:p>
            <a:endParaRPr lang="tr-TR" dirty="0"/>
          </a:p>
        </p:txBody>
      </p:sp>
      <p:pic>
        <p:nvPicPr>
          <p:cNvPr id="6" name="5 Resim" descr="4.jpg"/>
          <p:cNvPicPr>
            <a:picLocks noChangeAspect="1"/>
          </p:cNvPicPr>
          <p:nvPr/>
        </p:nvPicPr>
        <p:blipFill>
          <a:blip r:embed="rId2" cstate="print"/>
          <a:stretch>
            <a:fillRect/>
          </a:stretch>
        </p:blipFill>
        <p:spPr>
          <a:xfrm>
            <a:off x="395536" y="2852936"/>
            <a:ext cx="8208912" cy="400506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7467600" cy="810344"/>
          </a:xfrm>
        </p:spPr>
        <p:txBody>
          <a:bodyPr>
            <a:normAutofit/>
          </a:bodyPr>
          <a:lstStyle/>
          <a:p>
            <a:pPr algn="ctr"/>
            <a:r>
              <a:rPr lang="tr-TR" sz="2400" b="1" dirty="0" smtClean="0">
                <a:solidFill>
                  <a:srgbClr val="FF0000"/>
                </a:solidFill>
              </a:rPr>
              <a:t>NTFS İZİN ATAMALARI İÇİN ÖNERİLER</a:t>
            </a:r>
            <a:endParaRPr lang="tr-TR" sz="2400" b="1" dirty="0">
              <a:solidFill>
                <a:srgbClr val="FF0000"/>
              </a:solidFill>
            </a:endParaRPr>
          </a:p>
        </p:txBody>
      </p:sp>
      <p:pic>
        <p:nvPicPr>
          <p:cNvPr id="4" name="3 İçerik Yer Tutucusu" descr="17.JPG"/>
          <p:cNvPicPr>
            <a:picLocks noGrp="1" noChangeAspect="1"/>
          </p:cNvPicPr>
          <p:nvPr>
            <p:ph sz="quarter" idx="1"/>
          </p:nvPr>
        </p:nvPicPr>
        <p:blipFill>
          <a:blip r:embed="rId2" cstate="print"/>
          <a:stretch>
            <a:fillRect/>
          </a:stretch>
        </p:blipFill>
        <p:spPr>
          <a:xfrm>
            <a:off x="251521" y="908720"/>
            <a:ext cx="8208912" cy="576064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7467600" cy="724942"/>
          </a:xfrm>
        </p:spPr>
        <p:txBody>
          <a:bodyPr/>
          <a:lstStyle/>
          <a:p>
            <a:pPr algn="ctr"/>
            <a:r>
              <a:rPr lang="tr-TR" b="1" dirty="0" smtClean="0">
                <a:solidFill>
                  <a:srgbClr val="FF0000"/>
                </a:solidFill>
              </a:rPr>
              <a:t>NTFS DOSYA İZİNLERİ</a:t>
            </a:r>
            <a:endParaRPr lang="tr-TR" b="1" dirty="0">
              <a:solidFill>
                <a:srgbClr val="FF0000"/>
              </a:solidFill>
            </a:endParaRPr>
          </a:p>
        </p:txBody>
      </p:sp>
      <p:sp>
        <p:nvSpPr>
          <p:cNvPr id="3" name="2 İçerik Yer Tutucusu"/>
          <p:cNvSpPr>
            <a:spLocks noGrp="1"/>
          </p:cNvSpPr>
          <p:nvPr>
            <p:ph sz="quarter" idx="1"/>
          </p:nvPr>
        </p:nvSpPr>
        <p:spPr>
          <a:xfrm>
            <a:off x="457200" y="980728"/>
            <a:ext cx="7467600" cy="5493224"/>
          </a:xfrm>
        </p:spPr>
        <p:txBody>
          <a:bodyPr>
            <a:normAutofit fontScale="92500" lnSpcReduction="10000"/>
          </a:bodyPr>
          <a:lstStyle/>
          <a:p>
            <a:r>
              <a:rPr lang="tr-TR" dirty="0" smtClean="0"/>
              <a:t>NTFS izinlerinin hem klasör hem de dosyalara uygulanabildiğinden bahsetmiştik. Bu başlık altında dosya izinlerini ele alıyor olacağız.</a:t>
            </a:r>
          </a:p>
          <a:p>
            <a:r>
              <a:rPr lang="tr-TR" b="1" dirty="0" smtClean="0">
                <a:solidFill>
                  <a:srgbClr val="FF0000"/>
                </a:solidFill>
              </a:rPr>
              <a:t>Read </a:t>
            </a:r>
            <a:r>
              <a:rPr lang="tr-TR" b="1" dirty="0" smtClean="0">
                <a:solidFill>
                  <a:srgbClr val="FF0000"/>
                </a:solidFill>
              </a:rPr>
              <a:t>: </a:t>
            </a:r>
            <a:r>
              <a:rPr lang="tr-TR" dirty="0" smtClean="0"/>
              <a:t>Dosyanın </a:t>
            </a:r>
            <a:r>
              <a:rPr lang="tr-TR" dirty="0" smtClean="0"/>
              <a:t>içeriğini, atanmış izinlerini, sahipliğini ve niteliklerini(read only, hidden, archieve vb.) görüntüleme hakkı</a:t>
            </a:r>
          </a:p>
          <a:p>
            <a:r>
              <a:rPr lang="tr-TR" b="1" dirty="0" smtClean="0">
                <a:solidFill>
                  <a:srgbClr val="FF0000"/>
                </a:solidFill>
              </a:rPr>
              <a:t>Write </a:t>
            </a:r>
            <a:r>
              <a:rPr lang="tr-TR" b="1" dirty="0" smtClean="0">
                <a:solidFill>
                  <a:srgbClr val="FF0000"/>
                </a:solidFill>
              </a:rPr>
              <a:t>: </a:t>
            </a:r>
            <a:r>
              <a:rPr lang="tr-TR" dirty="0" smtClean="0"/>
              <a:t>Dosya </a:t>
            </a:r>
            <a:r>
              <a:rPr lang="tr-TR" dirty="0" smtClean="0"/>
              <a:t>üzerinde değişiklik yapabilme, dosyanın niteliklerini (attribute) değiştirebilme, sahipliğini ve hakları görüntüleyebilme hakkı</a:t>
            </a:r>
          </a:p>
          <a:p>
            <a:r>
              <a:rPr lang="tr-TR" b="1" dirty="0" smtClean="0">
                <a:solidFill>
                  <a:srgbClr val="FF0000"/>
                </a:solidFill>
              </a:rPr>
              <a:t>Read and Execute </a:t>
            </a:r>
            <a:r>
              <a:rPr lang="tr-TR" b="1" dirty="0" smtClean="0">
                <a:solidFill>
                  <a:srgbClr val="FF0000"/>
                </a:solidFill>
              </a:rPr>
              <a:t>: </a:t>
            </a:r>
            <a:r>
              <a:rPr lang="tr-TR" dirty="0" smtClean="0"/>
              <a:t>Uygulamaları </a:t>
            </a:r>
            <a:r>
              <a:rPr lang="tr-TR" dirty="0" smtClean="0"/>
              <a:t>çalıştırma ve içeriği görüntüleme hakkı</a:t>
            </a:r>
          </a:p>
          <a:p>
            <a:r>
              <a:rPr lang="tr-TR" b="1" dirty="0" smtClean="0">
                <a:solidFill>
                  <a:srgbClr val="FF0000"/>
                </a:solidFill>
              </a:rPr>
              <a:t>Modify </a:t>
            </a:r>
            <a:r>
              <a:rPr lang="tr-TR" b="1" dirty="0" smtClean="0">
                <a:solidFill>
                  <a:srgbClr val="FF0000"/>
                </a:solidFill>
              </a:rPr>
              <a:t>: </a:t>
            </a:r>
            <a:r>
              <a:rPr lang="tr-TR" dirty="0" smtClean="0"/>
              <a:t>Dosyayı </a:t>
            </a:r>
            <a:r>
              <a:rPr lang="tr-TR" dirty="0" smtClean="0"/>
              <a:t>silme, değişiklik yapma,  ve Read - Write haklarının sağladığı izinler.</a:t>
            </a:r>
          </a:p>
          <a:p>
            <a:r>
              <a:rPr lang="tr-TR" b="1" dirty="0" smtClean="0">
                <a:solidFill>
                  <a:srgbClr val="FF0000"/>
                </a:solidFill>
              </a:rPr>
              <a:t>Full Control </a:t>
            </a:r>
            <a:r>
              <a:rPr lang="tr-TR" b="1" dirty="0" smtClean="0">
                <a:solidFill>
                  <a:srgbClr val="FF0000"/>
                </a:solidFill>
              </a:rPr>
              <a:t>: </a:t>
            </a:r>
            <a:r>
              <a:rPr lang="tr-TR" dirty="0" smtClean="0"/>
              <a:t>Permissionları </a:t>
            </a:r>
            <a:r>
              <a:rPr lang="tr-TR" dirty="0" smtClean="0"/>
              <a:t>değiştirme, dosyanın sahipliğini alma dosya üzerinde her türlü işlemi yapabilme hakkı.</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57</TotalTime>
  <Words>215</Words>
  <Application>Microsoft Office PowerPoint</Application>
  <PresentationFormat>Ekran Gösterisi (4:3)</PresentationFormat>
  <Paragraphs>55</Paragraphs>
  <Slides>18</Slides>
  <Notes>0</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Cumba</vt:lpstr>
      <vt:lpstr>WİNDOWS SERVER 2012  DOSYA PAYLAŞIM VE NTFS İZİNLERİ </vt:lpstr>
      <vt:lpstr>PAYLAŞIM İZİNLERİ  (SHARED FOLDER PERMISSIONS)</vt:lpstr>
      <vt:lpstr>PAYLAŞIM İZİNLERİ VE TANIMLAMALARI</vt:lpstr>
      <vt:lpstr>PAYLAŞIM İZİNLERİNİN ATANMASI</vt:lpstr>
      <vt:lpstr>PAYLAŞIM İZİNLERİNİN ATANMASI</vt:lpstr>
      <vt:lpstr>PAYLAŞIM İZİNLERİNİN ATANMASI</vt:lpstr>
      <vt:lpstr>PAYLAŞIM İZİNLERİNİN ATANMASI</vt:lpstr>
      <vt:lpstr>NTFS İZİN ATAMALARI İÇİN ÖNERİLER</vt:lpstr>
      <vt:lpstr>NTFS DOSYA İZİNLERİ</vt:lpstr>
      <vt:lpstr>Slayt 10</vt:lpstr>
      <vt:lpstr>NTFS izinlerde bir değişiklik yapmak için öncelikle Edit butonuna tıklanarak düzenleme moduna geçiş yapmanız gerekir.</vt:lpstr>
      <vt:lpstr>NTFS izinlerin en önemli özelliği üst birime (üst klasör ya da sürücü)  verilen bir izin onun altındaki tüm alt objelere miras olarak geçer ki, biz buna NTFS Permission Inheritance (NTFS İzin Mirası) adını veriyoruz. Yukarıdaki şekilde de görüldüğü gibi yukarıdan miras ile gelen izinlere ait kutucuklar gri renkli olarak gözükmektedirler. Bu gri renkli kutucuklarda değişiklik yapamadığınızı görüyorsunuz. Çünkü bu izinler bu seviyeden verilmiş izinler değil, üst klasör ya da volüme üzerinden gelen izinlerdir.</vt:lpstr>
      <vt:lpstr>Bu İzinleri Alttaki Remove Butonuna Tıklayarak Kaldıramazsınız. Eğer Remove İle Kaldırmayı Denerseniz Size Aşağıdaki Şekilde De Görüldüğü Gibi, Kaldırma İşlemi İçin Üstten Gelen İzin Mirasını Kapatmanız Gerektiği Uyarısını Verir</vt:lpstr>
      <vt:lpstr>Kaldırmak için, Security tabında Advanced butonuna tıklayarak “Advanced Security Settings” ekranını açıyoruz.</vt:lpstr>
      <vt:lpstr>Karşımıza gelen ekranda Permissions tabından “Disable Inheritance” butonuna basılır.</vt:lpstr>
      <vt:lpstr>Karşımıza aşağıdaki diyalog kutusu gelir.</vt:lpstr>
      <vt:lpstr>Burada Convert inherited permissions bağlantısına tıklayarak üstten şimdiye kadar miras olarak gelen izinler kopyalanır ve biz kopyalanan izinler üzerinde değişiklikler yaparak kendimize göre düzenleyebiliriz. Fakat bu işleminden sonra artık üst birimden verilen izinler üzerinde işlem yaptığımız bu klasör, alt klasörleri ya da dosyalara etki etmeyecektir. Alttaki şekilde Convert inherited permissions butonuna basma işleminden sonra Security tabındaki izin kutucuklarının aktif hale geldiği görülmektedir.</vt:lpstr>
      <vt:lpstr>Kullanıcılara izin ataması yapmak için Add butonuna tıklanır ve gelen kullanıcı listesinden izin atanacak kullanıcı seçilip, Add ile eklenir.    NTFS izni atanacak kullanıcı listeye eklendikten sonra, kullanıcı izinlerinin atanması için, önce kullanıcı seçilir. Daha sonra alt bölümden Allow veya Deny kolonlarından uygun olanlar işaretlenerek izin ataması yapılır.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SERVER 2012  DOSYA PAYLAŞIM VE NTFS İZİNLERİ</dc:title>
  <dc:creator>Windows Kullanıcısı</dc:creator>
  <cp:lastModifiedBy>Windows Kullanıcısı</cp:lastModifiedBy>
  <cp:revision>6</cp:revision>
  <dcterms:created xsi:type="dcterms:W3CDTF">2018-04-18T18:07:05Z</dcterms:created>
  <dcterms:modified xsi:type="dcterms:W3CDTF">2018-04-18T19:04:09Z</dcterms:modified>
</cp:coreProperties>
</file>